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sldIdLst>
    <p:sldId id="256" r:id="rId2"/>
    <p:sldId id="321" r:id="rId3"/>
    <p:sldId id="269" r:id="rId4"/>
    <p:sldId id="288" r:id="rId5"/>
    <p:sldId id="289" r:id="rId6"/>
    <p:sldId id="287" r:id="rId7"/>
    <p:sldId id="279" r:id="rId8"/>
    <p:sldId id="280" r:id="rId9"/>
    <p:sldId id="281" r:id="rId10"/>
    <p:sldId id="282" r:id="rId11"/>
    <p:sldId id="283" r:id="rId12"/>
    <p:sldId id="284" r:id="rId13"/>
    <p:sldId id="285" r:id="rId14"/>
    <p:sldId id="286" r:id="rId15"/>
    <p:sldId id="290" r:id="rId16"/>
    <p:sldId id="270" r:id="rId17"/>
    <p:sldId id="325" r:id="rId18"/>
    <p:sldId id="323" r:id="rId19"/>
    <p:sldId id="324" r:id="rId20"/>
    <p:sldId id="317" r:id="rId21"/>
    <p:sldId id="322" r:id="rId22"/>
    <p:sldId id="271" r:id="rId23"/>
    <p:sldId id="291" r:id="rId24"/>
    <p:sldId id="273" r:id="rId25"/>
    <p:sldId id="293" r:id="rId26"/>
    <p:sldId id="326" r:id="rId27"/>
    <p:sldId id="300" r:id="rId28"/>
    <p:sldId id="327" r:id="rId29"/>
    <p:sldId id="328" r:id="rId30"/>
    <p:sldId id="329" r:id="rId31"/>
    <p:sldId id="330" r:id="rId32"/>
    <p:sldId id="331" r:id="rId33"/>
    <p:sldId id="332" r:id="rId34"/>
    <p:sldId id="333" r:id="rId35"/>
    <p:sldId id="302" r:id="rId36"/>
    <p:sldId id="303" r:id="rId37"/>
    <p:sldId id="334" r:id="rId38"/>
    <p:sldId id="335" r:id="rId39"/>
    <p:sldId id="336" r:id="rId40"/>
    <p:sldId id="337" r:id="rId41"/>
    <p:sldId id="338" r:id="rId42"/>
    <p:sldId id="304" r:id="rId43"/>
    <p:sldId id="339" r:id="rId44"/>
    <p:sldId id="340" r:id="rId45"/>
    <p:sldId id="274" r:id="rId46"/>
    <p:sldId id="272" r:id="rId47"/>
    <p:sldId id="312" r:id="rId48"/>
    <p:sldId id="313" r:id="rId49"/>
    <p:sldId id="341" r:id="rId50"/>
    <p:sldId id="342" r:id="rId51"/>
    <p:sldId id="277" r:id="rId52"/>
    <p:sldId id="316" r:id="rId53"/>
    <p:sldId id="275" r:id="rId54"/>
    <p:sldId id="343" r:id="rId55"/>
    <p:sldId id="276" r:id="rId56"/>
    <p:sldId id="318" r:id="rId57"/>
    <p:sldId id="26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9" autoAdjust="0"/>
    <p:restoredTop sz="87416" autoAdjust="0"/>
  </p:normalViewPr>
  <p:slideViewPr>
    <p:cSldViewPr snapToGrid="0">
      <p:cViewPr>
        <p:scale>
          <a:sx n="125" d="100"/>
          <a:sy n="125"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47D3C-0FE8-48CD-ABE8-2F27A3675F13}" type="datetimeFigureOut">
              <a:rPr lang="en-US" smtClean="0"/>
              <a:t>3/11/2026</a:t>
            </a:fld>
            <a:endParaRPr lang="en-US"/>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841D-9202-401D-8230-986CBD680445}" type="slidenum">
              <a:rPr lang="en-US" smtClean="0"/>
              <a:t>‹#›</a:t>
            </a:fld>
            <a:endParaRPr lang="en-US"/>
          </a:p>
        </p:txBody>
      </p:sp>
    </p:spTree>
    <p:extLst>
      <p:ext uri="{BB962C8B-B14F-4D97-AF65-F5344CB8AC3E}">
        <p14:creationId xmlns:p14="http://schemas.microsoft.com/office/powerpoint/2010/main" val="170026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5"/>
          </p:nvPr>
        </p:nvSpPr>
        <p:spPr/>
        <p:txBody>
          <a:bodyPr/>
          <a:lstStyle/>
          <a:p>
            <a:fld id="{5835841D-9202-401D-8230-986CBD680445}" type="slidenum">
              <a:rPr lang="en-US" smtClean="0"/>
              <a:t>1</a:t>
            </a:fld>
            <a:endParaRPr lang="en-US"/>
          </a:p>
        </p:txBody>
      </p:sp>
    </p:spTree>
    <p:extLst>
      <p:ext uri="{BB962C8B-B14F-4D97-AF65-F5344CB8AC3E}">
        <p14:creationId xmlns:p14="http://schemas.microsoft.com/office/powerpoint/2010/main" val="193192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35EA-D3F3-E998-A6FA-B23168298F30}"/>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78C65463-A816-F464-3E3F-A8A0C2A41AA1}"/>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F99D17EF-313A-A352-5400-745F9957FBFC}"/>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EAD4987F-A2D3-19D8-25AA-C4C813F20311}"/>
              </a:ext>
            </a:extLst>
          </p:cNvPr>
          <p:cNvSpPr>
            <a:spLocks noGrp="1"/>
          </p:cNvSpPr>
          <p:nvPr>
            <p:ph type="sldNum" sz="quarter" idx="5"/>
          </p:nvPr>
        </p:nvSpPr>
        <p:spPr/>
        <p:txBody>
          <a:bodyPr/>
          <a:lstStyle/>
          <a:p>
            <a:fld id="{5835841D-9202-401D-8230-986CBD680445}" type="slidenum">
              <a:rPr lang="en-US" smtClean="0"/>
              <a:t>30</a:t>
            </a:fld>
            <a:endParaRPr lang="en-US"/>
          </a:p>
        </p:txBody>
      </p:sp>
    </p:spTree>
    <p:extLst>
      <p:ext uri="{BB962C8B-B14F-4D97-AF65-F5344CB8AC3E}">
        <p14:creationId xmlns:p14="http://schemas.microsoft.com/office/powerpoint/2010/main" val="316650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4828-6DA2-CEF6-E61C-2E71A3E32C86}"/>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1DFAA3E8-9D41-F91F-B338-9056C98E1514}"/>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E5D0888F-4DFC-4EF5-0E65-1BE0C239346E}"/>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359182B1-40BD-EDBB-DC4E-893FE9372969}"/>
              </a:ext>
            </a:extLst>
          </p:cNvPr>
          <p:cNvSpPr>
            <a:spLocks noGrp="1"/>
          </p:cNvSpPr>
          <p:nvPr>
            <p:ph type="sldNum" sz="quarter" idx="5"/>
          </p:nvPr>
        </p:nvSpPr>
        <p:spPr/>
        <p:txBody>
          <a:bodyPr/>
          <a:lstStyle/>
          <a:p>
            <a:fld id="{5835841D-9202-401D-8230-986CBD680445}" type="slidenum">
              <a:rPr lang="en-US" smtClean="0"/>
              <a:t>31</a:t>
            </a:fld>
            <a:endParaRPr lang="en-US"/>
          </a:p>
        </p:txBody>
      </p:sp>
    </p:spTree>
    <p:extLst>
      <p:ext uri="{BB962C8B-B14F-4D97-AF65-F5344CB8AC3E}">
        <p14:creationId xmlns:p14="http://schemas.microsoft.com/office/powerpoint/2010/main" val="184190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3A81-87D4-7B40-FEEC-6129D5889AE9}"/>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306D0452-202E-4002-82C1-AD69642BB5BC}"/>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6653B502-6A19-1B80-D61B-A553D402B6FD}"/>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608949CA-9D67-D5C9-A1FD-FCB1423B46DA}"/>
              </a:ext>
            </a:extLst>
          </p:cNvPr>
          <p:cNvSpPr>
            <a:spLocks noGrp="1"/>
          </p:cNvSpPr>
          <p:nvPr>
            <p:ph type="sldNum" sz="quarter" idx="5"/>
          </p:nvPr>
        </p:nvSpPr>
        <p:spPr/>
        <p:txBody>
          <a:bodyPr/>
          <a:lstStyle/>
          <a:p>
            <a:fld id="{5835841D-9202-401D-8230-986CBD680445}" type="slidenum">
              <a:rPr lang="en-US" smtClean="0"/>
              <a:t>32</a:t>
            </a:fld>
            <a:endParaRPr lang="en-US"/>
          </a:p>
        </p:txBody>
      </p:sp>
    </p:spTree>
    <p:extLst>
      <p:ext uri="{BB962C8B-B14F-4D97-AF65-F5344CB8AC3E}">
        <p14:creationId xmlns:p14="http://schemas.microsoft.com/office/powerpoint/2010/main" val="253700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65B1-D5BD-E29E-087B-691B69F55529}"/>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A55ADC6A-6197-0249-9218-ADDE1FEC5F8E}"/>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B9BDDAE1-8117-650B-DDA3-19AF1BA16A0D}"/>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64D18E02-26BE-56CE-E4E5-BE316E72D75C}"/>
              </a:ext>
            </a:extLst>
          </p:cNvPr>
          <p:cNvSpPr>
            <a:spLocks noGrp="1"/>
          </p:cNvSpPr>
          <p:nvPr>
            <p:ph type="sldNum" sz="quarter" idx="5"/>
          </p:nvPr>
        </p:nvSpPr>
        <p:spPr/>
        <p:txBody>
          <a:bodyPr/>
          <a:lstStyle/>
          <a:p>
            <a:fld id="{5835841D-9202-401D-8230-986CBD680445}" type="slidenum">
              <a:rPr lang="en-US" smtClean="0"/>
              <a:t>33</a:t>
            </a:fld>
            <a:endParaRPr lang="en-US"/>
          </a:p>
        </p:txBody>
      </p:sp>
    </p:spTree>
    <p:extLst>
      <p:ext uri="{BB962C8B-B14F-4D97-AF65-F5344CB8AC3E}">
        <p14:creationId xmlns:p14="http://schemas.microsoft.com/office/powerpoint/2010/main" val="427278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C2EF-ED75-F309-9DEA-CF805E9084E2}"/>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3A4CA59F-5423-2F89-5A5E-92F2512BE7DC}"/>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10DE6959-6E28-1D13-52C3-1BBF135E614F}"/>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BE8F5221-1EF2-4344-16EB-70F87A7CE7EA}"/>
              </a:ext>
            </a:extLst>
          </p:cNvPr>
          <p:cNvSpPr>
            <a:spLocks noGrp="1"/>
          </p:cNvSpPr>
          <p:nvPr>
            <p:ph type="sldNum" sz="quarter" idx="5"/>
          </p:nvPr>
        </p:nvSpPr>
        <p:spPr/>
        <p:txBody>
          <a:bodyPr/>
          <a:lstStyle/>
          <a:p>
            <a:fld id="{5835841D-9202-401D-8230-986CBD680445}" type="slidenum">
              <a:rPr lang="en-US" smtClean="0"/>
              <a:t>34</a:t>
            </a:fld>
            <a:endParaRPr lang="en-US"/>
          </a:p>
        </p:txBody>
      </p:sp>
    </p:spTree>
    <p:extLst>
      <p:ext uri="{BB962C8B-B14F-4D97-AF65-F5344CB8AC3E}">
        <p14:creationId xmlns:p14="http://schemas.microsoft.com/office/powerpoint/2010/main" val="306512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"rács"</a:t>
            </a:r>
          </a:p>
        </p:txBody>
      </p:sp>
      <p:sp>
        <p:nvSpPr>
          <p:cNvPr id="4" name="Dia számának helye 3"/>
          <p:cNvSpPr>
            <a:spLocks noGrp="1"/>
          </p:cNvSpPr>
          <p:nvPr>
            <p:ph type="sldNum" sz="quarter" idx="5"/>
          </p:nvPr>
        </p:nvSpPr>
        <p:spPr/>
        <p:txBody>
          <a:bodyPr/>
          <a:lstStyle/>
          <a:p>
            <a:fld id="{5835841D-9202-401D-8230-986CBD680445}" type="slidenum">
              <a:rPr lang="en-US" smtClean="0"/>
              <a:t>35</a:t>
            </a:fld>
            <a:endParaRPr lang="en-US"/>
          </a:p>
        </p:txBody>
      </p:sp>
    </p:spTree>
    <p:extLst>
      <p:ext uri="{BB962C8B-B14F-4D97-AF65-F5344CB8AC3E}">
        <p14:creationId xmlns:p14="http://schemas.microsoft.com/office/powerpoint/2010/main" val="640499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"áttekintő"</a:t>
            </a:r>
          </a:p>
        </p:txBody>
      </p:sp>
      <p:sp>
        <p:nvSpPr>
          <p:cNvPr id="4" name="Dia számának helye 3"/>
          <p:cNvSpPr>
            <a:spLocks noGrp="1"/>
          </p:cNvSpPr>
          <p:nvPr>
            <p:ph type="sldNum" sz="quarter" idx="5"/>
          </p:nvPr>
        </p:nvSpPr>
        <p:spPr/>
        <p:txBody>
          <a:bodyPr/>
          <a:lstStyle/>
          <a:p>
            <a:fld id="{5835841D-9202-401D-8230-986CBD680445}" type="slidenum">
              <a:rPr lang="en-US" smtClean="0"/>
              <a:t>51</a:t>
            </a:fld>
            <a:endParaRPr lang="en-US"/>
          </a:p>
        </p:txBody>
      </p:sp>
    </p:spTree>
    <p:extLst>
      <p:ext uri="{BB962C8B-B14F-4D97-AF65-F5344CB8AC3E}">
        <p14:creationId xmlns:p14="http://schemas.microsoft.com/office/powerpoint/2010/main" val="292110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Megjelenítés</a:t>
            </a:r>
          </a:p>
          <a:p>
            <a:r>
              <a:rPr lang="hu-HU" dirty="0"/>
              <a:t>jobb klikk &gt; Stílus &gt; Stílus másolása/beillesztése &gt; Megjelenítés</a:t>
            </a:r>
          </a:p>
          <a:p>
            <a:endParaRPr lang="hu-HU" dirty="0"/>
          </a:p>
        </p:txBody>
      </p:sp>
      <p:sp>
        <p:nvSpPr>
          <p:cNvPr id="4" name="Dia számának helye 3"/>
          <p:cNvSpPr>
            <a:spLocks noGrp="1"/>
          </p:cNvSpPr>
          <p:nvPr>
            <p:ph type="sldNum" sz="quarter" idx="5"/>
          </p:nvPr>
        </p:nvSpPr>
        <p:spPr/>
        <p:txBody>
          <a:bodyPr/>
          <a:lstStyle/>
          <a:p>
            <a:fld id="{5835841D-9202-401D-8230-986CBD680445}" type="slidenum">
              <a:rPr lang="en-US" smtClean="0"/>
              <a:t>52</a:t>
            </a:fld>
            <a:endParaRPr lang="en-US"/>
          </a:p>
        </p:txBody>
      </p:sp>
    </p:spTree>
    <p:extLst>
      <p:ext uri="{BB962C8B-B14F-4D97-AF65-F5344CB8AC3E}">
        <p14:creationId xmlns:p14="http://schemas.microsoft.com/office/powerpoint/2010/main" val="229282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Projekt &gt; Elrendezéskezelő…</a:t>
            </a:r>
          </a:p>
          <a:p>
            <a:endParaRPr lang="hu-HU" dirty="0"/>
          </a:p>
        </p:txBody>
      </p:sp>
      <p:sp>
        <p:nvSpPr>
          <p:cNvPr id="4" name="Dia számának helye 3"/>
          <p:cNvSpPr>
            <a:spLocks noGrp="1"/>
          </p:cNvSpPr>
          <p:nvPr>
            <p:ph type="sldNum" sz="quarter" idx="5"/>
          </p:nvPr>
        </p:nvSpPr>
        <p:spPr/>
        <p:txBody>
          <a:bodyPr/>
          <a:lstStyle/>
          <a:p>
            <a:fld id="{5835841D-9202-401D-8230-986CBD680445}" type="slidenum">
              <a:rPr lang="en-US" smtClean="0"/>
              <a:t>3</a:t>
            </a:fld>
            <a:endParaRPr lang="en-US"/>
          </a:p>
        </p:txBody>
      </p:sp>
    </p:spTree>
    <p:extLst>
      <p:ext uri="{BB962C8B-B14F-4D97-AF65-F5344CB8AC3E}">
        <p14:creationId xmlns:p14="http://schemas.microsoft.com/office/powerpoint/2010/main" val="291508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térkép</a:t>
            </a:r>
          </a:p>
          <a:p>
            <a:r>
              <a:rPr lang="hu-HU" dirty="0"/>
              <a:t>3D térkép</a:t>
            </a:r>
          </a:p>
          <a:p>
            <a:r>
              <a:rPr lang="hu-HU" dirty="0"/>
              <a:t>kép</a:t>
            </a:r>
          </a:p>
          <a:p>
            <a:r>
              <a:rPr lang="hu-HU" dirty="0"/>
              <a:t>címke</a:t>
            </a:r>
          </a:p>
          <a:p>
            <a:r>
              <a:rPr lang="hu-HU" dirty="0"/>
              <a:t>jelmagyarázat</a:t>
            </a:r>
          </a:p>
          <a:p>
            <a:r>
              <a:rPr lang="hu-HU" dirty="0"/>
              <a:t>lépték</a:t>
            </a:r>
          </a:p>
          <a:p>
            <a:r>
              <a:rPr lang="hu-HU" dirty="0"/>
              <a:t>északjel</a:t>
            </a:r>
          </a:p>
        </p:txBody>
      </p:sp>
      <p:sp>
        <p:nvSpPr>
          <p:cNvPr id="4" name="Dia számának helye 3"/>
          <p:cNvSpPr>
            <a:spLocks noGrp="1"/>
          </p:cNvSpPr>
          <p:nvPr>
            <p:ph type="sldNum" sz="quarter" idx="5"/>
          </p:nvPr>
        </p:nvSpPr>
        <p:spPr/>
        <p:txBody>
          <a:bodyPr/>
          <a:lstStyle/>
          <a:p>
            <a:fld id="{5835841D-9202-401D-8230-986CBD680445}" type="slidenum">
              <a:rPr lang="en-US" smtClean="0"/>
              <a:t>22</a:t>
            </a:fld>
            <a:endParaRPr lang="en-US"/>
          </a:p>
        </p:txBody>
      </p:sp>
    </p:spTree>
    <p:extLst>
      <p:ext uri="{BB962C8B-B14F-4D97-AF65-F5344CB8AC3E}">
        <p14:creationId xmlns:p14="http://schemas.microsoft.com/office/powerpoint/2010/main" val="182286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alak</a:t>
            </a:r>
          </a:p>
          <a:p>
            <a:r>
              <a:rPr lang="hu-HU" dirty="0"/>
              <a:t>szimbólum</a:t>
            </a:r>
          </a:p>
          <a:p>
            <a:r>
              <a:rPr lang="hu-HU" dirty="0"/>
              <a:t>nyíl</a:t>
            </a:r>
          </a:p>
          <a:p>
            <a:r>
              <a:rPr lang="hu-HU" dirty="0"/>
              <a:t>csomópont elem</a:t>
            </a:r>
          </a:p>
          <a:p>
            <a:r>
              <a:rPr lang="hu-HU" dirty="0"/>
              <a:t>HTML</a:t>
            </a:r>
          </a:p>
          <a:p>
            <a:r>
              <a:rPr lang="hu-HU" dirty="0"/>
              <a:t>attribútumtábla</a:t>
            </a:r>
          </a:p>
          <a:p>
            <a:r>
              <a:rPr lang="hu-HU" dirty="0"/>
              <a:t>fix táblázat</a:t>
            </a:r>
          </a:p>
        </p:txBody>
      </p:sp>
      <p:sp>
        <p:nvSpPr>
          <p:cNvPr id="4" name="Dia számának helye 3"/>
          <p:cNvSpPr>
            <a:spLocks noGrp="1"/>
          </p:cNvSpPr>
          <p:nvPr>
            <p:ph type="sldNum" sz="quarter" idx="5"/>
          </p:nvPr>
        </p:nvSpPr>
        <p:spPr/>
        <p:txBody>
          <a:bodyPr/>
          <a:lstStyle/>
          <a:p>
            <a:fld id="{5835841D-9202-401D-8230-986CBD680445}" type="slidenum">
              <a:rPr lang="en-US" smtClean="0"/>
              <a:t>23</a:t>
            </a:fld>
            <a:endParaRPr lang="en-US"/>
          </a:p>
        </p:txBody>
      </p:sp>
    </p:spTree>
    <p:extLst>
      <p:ext uri="{BB962C8B-B14F-4D97-AF65-F5344CB8AC3E}">
        <p14:creationId xmlns:p14="http://schemas.microsoft.com/office/powerpoint/2010/main" val="317628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Térképtippek</a:t>
            </a:r>
          </a:p>
        </p:txBody>
      </p:sp>
      <p:sp>
        <p:nvSpPr>
          <p:cNvPr id="4" name="Dia számának helye 3"/>
          <p:cNvSpPr>
            <a:spLocks noGrp="1"/>
          </p:cNvSpPr>
          <p:nvPr>
            <p:ph type="sldNum" sz="quarter" idx="5"/>
          </p:nvPr>
        </p:nvSpPr>
        <p:spPr/>
        <p:txBody>
          <a:bodyPr/>
          <a:lstStyle/>
          <a:p>
            <a:fld id="{5835841D-9202-401D-8230-986CBD680445}" type="slidenum">
              <a:rPr lang="en-US" smtClean="0"/>
              <a:t>25</a:t>
            </a:fld>
            <a:endParaRPr lang="en-US"/>
          </a:p>
        </p:txBody>
      </p:sp>
    </p:spTree>
    <p:extLst>
      <p:ext uri="{BB962C8B-B14F-4D97-AF65-F5344CB8AC3E}">
        <p14:creationId xmlns:p14="http://schemas.microsoft.com/office/powerpoint/2010/main" val="224776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CD47-57FB-3036-20D4-B9BD47B5C623}"/>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8F32D761-7EA4-5F04-1920-0CD9A44EA104}"/>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CADA3204-C2DE-D190-160D-42878A9995E5}"/>
              </a:ext>
            </a:extLst>
          </p:cNvPr>
          <p:cNvSpPr>
            <a:spLocks noGrp="1"/>
          </p:cNvSpPr>
          <p:nvPr>
            <p:ph type="body" idx="1"/>
          </p:nvPr>
        </p:nvSpPr>
        <p:spPr/>
        <p:txBody>
          <a:bodyPr/>
          <a:lstStyle/>
          <a:p>
            <a:r>
              <a:rPr lang="hu-HU" dirty="0"/>
              <a:t>Térképtippek</a:t>
            </a:r>
          </a:p>
        </p:txBody>
      </p:sp>
      <p:sp>
        <p:nvSpPr>
          <p:cNvPr id="4" name="Dia számának helye 3">
            <a:extLst>
              <a:ext uri="{FF2B5EF4-FFF2-40B4-BE49-F238E27FC236}">
                <a16:creationId xmlns:a16="http://schemas.microsoft.com/office/drawing/2014/main" id="{82DEFF06-A27E-325F-7098-0A0E4D3C2A40}"/>
              </a:ext>
            </a:extLst>
          </p:cNvPr>
          <p:cNvSpPr>
            <a:spLocks noGrp="1"/>
          </p:cNvSpPr>
          <p:nvPr>
            <p:ph type="sldNum" sz="quarter" idx="5"/>
          </p:nvPr>
        </p:nvSpPr>
        <p:spPr/>
        <p:txBody>
          <a:bodyPr/>
          <a:lstStyle/>
          <a:p>
            <a:fld id="{5835841D-9202-401D-8230-986CBD680445}" type="slidenum">
              <a:rPr lang="en-US" smtClean="0"/>
              <a:t>26</a:t>
            </a:fld>
            <a:endParaRPr lang="en-US"/>
          </a:p>
        </p:txBody>
      </p:sp>
    </p:spTree>
    <p:extLst>
      <p:ext uri="{BB962C8B-B14F-4D97-AF65-F5344CB8AC3E}">
        <p14:creationId xmlns:p14="http://schemas.microsoft.com/office/powerpoint/2010/main" val="149560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p:cNvSpPr>
            <a:spLocks noGrp="1"/>
          </p:cNvSpPr>
          <p:nvPr>
            <p:ph type="sldNum" sz="quarter" idx="5"/>
          </p:nvPr>
        </p:nvSpPr>
        <p:spPr/>
        <p:txBody>
          <a:bodyPr/>
          <a:lstStyle/>
          <a:p>
            <a:fld id="{5835841D-9202-401D-8230-986CBD680445}" type="slidenum">
              <a:rPr lang="en-US" smtClean="0"/>
              <a:t>27</a:t>
            </a:fld>
            <a:endParaRPr lang="en-US"/>
          </a:p>
        </p:txBody>
      </p:sp>
    </p:spTree>
    <p:extLst>
      <p:ext uri="{BB962C8B-B14F-4D97-AF65-F5344CB8AC3E}">
        <p14:creationId xmlns:p14="http://schemas.microsoft.com/office/powerpoint/2010/main" val="279154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A53CE-D07E-0BF0-2602-2E47DE082838}"/>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69BF1D9B-E114-BAA9-B805-CDE7C11ABBB9}"/>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80CC27CE-3480-7BCD-7790-CBDA9B69916A}"/>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928778A6-07AB-2A9E-E9C5-A92C4E3B12D1}"/>
              </a:ext>
            </a:extLst>
          </p:cNvPr>
          <p:cNvSpPr>
            <a:spLocks noGrp="1"/>
          </p:cNvSpPr>
          <p:nvPr>
            <p:ph type="sldNum" sz="quarter" idx="5"/>
          </p:nvPr>
        </p:nvSpPr>
        <p:spPr/>
        <p:txBody>
          <a:bodyPr/>
          <a:lstStyle/>
          <a:p>
            <a:fld id="{5835841D-9202-401D-8230-986CBD680445}" type="slidenum">
              <a:rPr lang="en-US" smtClean="0"/>
              <a:t>28</a:t>
            </a:fld>
            <a:endParaRPr lang="en-US"/>
          </a:p>
        </p:txBody>
      </p:sp>
    </p:spTree>
    <p:extLst>
      <p:ext uri="{BB962C8B-B14F-4D97-AF65-F5344CB8AC3E}">
        <p14:creationId xmlns:p14="http://schemas.microsoft.com/office/powerpoint/2010/main" val="204973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B4AE-1BED-7DA5-D43F-39D51AC44BC3}"/>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C69C05A1-459A-D8D1-1E62-B63B09FEBF62}"/>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EC92EE23-8F8E-2FC6-941A-1FC174EB0636}"/>
              </a:ext>
            </a:extLst>
          </p:cNvPr>
          <p:cNvSpPr>
            <a:spLocks noGrp="1"/>
          </p:cNvSpPr>
          <p:nvPr>
            <p:ph type="body" idx="1"/>
          </p:nvPr>
        </p:nvSpPr>
        <p:spPr/>
        <p:txBody>
          <a:bodyPr/>
          <a:lstStyle/>
          <a:p>
            <a:r>
              <a:rPr lang="hu-HU" dirty="0"/>
              <a:t>"fő vászon"</a:t>
            </a:r>
          </a:p>
          <a:p>
            <a:r>
              <a:rPr lang="hu-HU" dirty="0"/>
              <a:t>"térképterjedelem interaktív szerkesztése"</a:t>
            </a:r>
          </a:p>
        </p:txBody>
      </p:sp>
      <p:sp>
        <p:nvSpPr>
          <p:cNvPr id="4" name="Dia számának helye 3">
            <a:extLst>
              <a:ext uri="{FF2B5EF4-FFF2-40B4-BE49-F238E27FC236}">
                <a16:creationId xmlns:a16="http://schemas.microsoft.com/office/drawing/2014/main" id="{D25105F7-1DA8-32AA-AB2E-6E52D563E953}"/>
              </a:ext>
            </a:extLst>
          </p:cNvPr>
          <p:cNvSpPr>
            <a:spLocks noGrp="1"/>
          </p:cNvSpPr>
          <p:nvPr>
            <p:ph type="sldNum" sz="quarter" idx="5"/>
          </p:nvPr>
        </p:nvSpPr>
        <p:spPr/>
        <p:txBody>
          <a:bodyPr/>
          <a:lstStyle/>
          <a:p>
            <a:fld id="{5835841D-9202-401D-8230-986CBD680445}" type="slidenum">
              <a:rPr lang="en-US" smtClean="0"/>
              <a:t>29</a:t>
            </a:fld>
            <a:endParaRPr lang="en-US"/>
          </a:p>
        </p:txBody>
      </p:sp>
    </p:spTree>
    <p:extLst>
      <p:ext uri="{BB962C8B-B14F-4D97-AF65-F5344CB8AC3E}">
        <p14:creationId xmlns:p14="http://schemas.microsoft.com/office/powerpoint/2010/main" val="402127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normAutofit/>
          </a:bodyPr>
          <a:lstStyle>
            <a:lvl1pPr algn="ctr">
              <a:defRPr sz="4400"/>
            </a:lvl1pPr>
          </a:lstStyle>
          <a:p>
            <a:r>
              <a:rPr lang="hu-HU" dirty="0"/>
              <a:t>Mintacím szerkesztése</a:t>
            </a:r>
            <a:endParaRPr lang="en-US" dirty="0"/>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a:p>
        </p:txBody>
      </p:sp>
      <p:sp>
        <p:nvSpPr>
          <p:cNvPr id="4" name="Dátum helye 3"/>
          <p:cNvSpPr>
            <a:spLocks noGrp="1"/>
          </p:cNvSpPr>
          <p:nvPr>
            <p:ph type="dt" sz="half" idx="10"/>
          </p:nvPr>
        </p:nvSpPr>
        <p:spPr/>
        <p:txBody>
          <a:bodyPr/>
          <a:lstStyle/>
          <a:p>
            <a:fld id="{8D4E5E1A-9C8C-46AD-81E4-38711766F2B8}" type="datetime10">
              <a:rPr lang="en-US" smtClean="0"/>
              <a:t>18:24</a:t>
            </a:fld>
            <a:endParaRPr lang="en-US"/>
          </a:p>
        </p:txBody>
      </p:sp>
      <p:sp>
        <p:nvSpPr>
          <p:cNvPr id="5" name="Élőláb helye 4"/>
          <p:cNvSpPr>
            <a:spLocks noGrp="1"/>
          </p:cNvSpPr>
          <p:nvPr>
            <p:ph type="ftr" sz="quarter" idx="11"/>
          </p:nvPr>
        </p:nvSpPr>
        <p:spPr/>
        <p:txBody>
          <a:bodyPr/>
          <a:lstStyle/>
          <a:p>
            <a:endParaRPr lang="en-US" dirty="0"/>
          </a:p>
        </p:txBody>
      </p:sp>
      <p:sp>
        <p:nvSpPr>
          <p:cNvPr id="6" name="Dia számának helye 5"/>
          <p:cNvSpPr>
            <a:spLocks noGrp="1"/>
          </p:cNvSpPr>
          <p:nvPr>
            <p:ph type="sldNum" sz="quarter" idx="12"/>
          </p:nvPr>
        </p:nvSpPr>
        <p:spPr/>
        <p:txBody>
          <a:bodyPr/>
          <a:lstStyle/>
          <a:p>
            <a:fld id="{BF021985-4801-4ED1-847D-F9AC44EE796D}" type="slidenum">
              <a:rPr lang="en-US" smtClean="0"/>
              <a:t>‹#›</a:t>
            </a:fld>
            <a:endParaRPr lang="en-US"/>
          </a:p>
        </p:txBody>
      </p:sp>
      <p:sp>
        <p:nvSpPr>
          <p:cNvPr id="7" name="Téglalap 6">
            <a:extLst>
              <a:ext uri="{FF2B5EF4-FFF2-40B4-BE49-F238E27FC236}">
                <a16:creationId xmlns:a16="http://schemas.microsoft.com/office/drawing/2014/main" id="{FEA7BEB4-D692-C382-5EA6-3475F8A43E13}"/>
              </a:ext>
            </a:extLst>
          </p:cNvPr>
          <p:cNvSpPr/>
          <p:nvPr userDrawn="1"/>
        </p:nvSpPr>
        <p:spPr>
          <a:xfrm>
            <a:off x="831850" y="6376591"/>
            <a:ext cx="74644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3807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fld id="{27D31B6B-0932-4247-8245-8F27FDE5EEEA}" type="datetime10">
              <a:rPr lang="en-US" smtClean="0"/>
              <a:t>18:24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334359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fld id="{4354902E-9007-4551-B744-B2B2B6BC9C56}" type="datetime10">
              <a:rPr lang="en-US" smtClean="0"/>
              <a:t>18:24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294427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fld id="{2BF85AB2-E072-4841-8235-06FBDC2E49E4}" type="datetime10">
              <a:rPr lang="en-US" smtClean="0"/>
              <a:t>18:24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216645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51D9932A-0FAF-4438-B561-2C6A2226D8DA}" type="datetime10">
              <a:rPr lang="en-US" smtClean="0"/>
              <a:t>18:24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297030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p:cNvSpPr>
            <a:spLocks noGrp="1"/>
          </p:cNvSpPr>
          <p:nvPr>
            <p:ph type="dt" sz="half" idx="10"/>
          </p:nvPr>
        </p:nvSpPr>
        <p:spPr/>
        <p:txBody>
          <a:bodyPr/>
          <a:lstStyle/>
          <a:p>
            <a:fld id="{810CBC7E-FF97-495E-8EA6-C5BAD3AE314C}" type="datetime10">
              <a:rPr lang="en-US" smtClean="0"/>
              <a:t>18:24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403407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p:cNvSpPr>
            <a:spLocks noGrp="1"/>
          </p:cNvSpPr>
          <p:nvPr>
            <p:ph type="dt" sz="half" idx="10"/>
          </p:nvPr>
        </p:nvSpPr>
        <p:spPr/>
        <p:txBody>
          <a:bodyPr/>
          <a:lstStyle/>
          <a:p>
            <a:fld id="{86EAD53F-7ACA-4B0B-B523-4F46A2824FC5}" type="datetime10">
              <a:rPr lang="en-US" smtClean="0"/>
              <a:t>18:24</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11063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Dátum helye 2"/>
          <p:cNvSpPr>
            <a:spLocks noGrp="1"/>
          </p:cNvSpPr>
          <p:nvPr>
            <p:ph type="dt" sz="half" idx="10"/>
          </p:nvPr>
        </p:nvSpPr>
        <p:spPr/>
        <p:txBody>
          <a:bodyPr/>
          <a:lstStyle/>
          <a:p>
            <a:fld id="{7B5DC268-431E-4349-9A45-98FD4D86C13F}" type="datetime10">
              <a:rPr lang="en-US" smtClean="0"/>
              <a:t>18:24</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37328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8AB4175-704E-4DD3-9E08-6D81C044BEE2}" type="datetime10">
              <a:rPr lang="en-US" smtClean="0"/>
              <a:t>18:24</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115387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0FCE131A-5425-4BE3-A567-B8E7A0687957}" type="datetime10">
              <a:rPr lang="en-US" smtClean="0"/>
              <a:t>18:24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73288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E67662BD-8D8B-46AD-9B8C-A463E47E2FF7}" type="datetime10">
              <a:rPr lang="en-US" smtClean="0"/>
              <a:t>18:24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BF021985-4801-4ED1-847D-F9AC44EE796D}" type="slidenum">
              <a:rPr lang="en-US" smtClean="0"/>
              <a:t>‹#›</a:t>
            </a:fld>
            <a:endParaRPr lang="en-US"/>
          </a:p>
        </p:txBody>
      </p:sp>
    </p:spTree>
    <p:extLst>
      <p:ext uri="{BB962C8B-B14F-4D97-AF65-F5344CB8AC3E}">
        <p14:creationId xmlns:p14="http://schemas.microsoft.com/office/powerpoint/2010/main" val="39679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174172"/>
            <a:ext cx="10515600" cy="959304"/>
          </a:xfrm>
          <a:prstGeom prst="rect">
            <a:avLst/>
          </a:prstGeom>
        </p:spPr>
        <p:txBody>
          <a:bodyPr vert="horz" lIns="91440" tIns="45720" rIns="91440" bIns="45720" rtlCol="0" anchor="b">
            <a:normAutofit/>
          </a:bodyPr>
          <a:lstStyle/>
          <a:p>
            <a:r>
              <a:rPr lang="hu-HU" dirty="0"/>
              <a:t>Mintacím szerkesztése</a:t>
            </a:r>
            <a:endParaRPr lang="en-US" dirty="0"/>
          </a:p>
        </p:txBody>
      </p:sp>
      <p:sp>
        <p:nvSpPr>
          <p:cNvPr id="3" name="Szöveg helye 2"/>
          <p:cNvSpPr>
            <a:spLocks noGrp="1"/>
          </p:cNvSpPr>
          <p:nvPr>
            <p:ph type="body" idx="1"/>
          </p:nvPr>
        </p:nvSpPr>
        <p:spPr>
          <a:xfrm>
            <a:off x="838200" y="1422400"/>
            <a:ext cx="10515600" cy="47545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Dátum helye 3"/>
          <p:cNvSpPr>
            <a:spLocks noGrp="1"/>
          </p:cNvSpPr>
          <p:nvPr>
            <p:ph type="dt" sz="half" idx="2"/>
          </p:nvPr>
        </p:nvSpPr>
        <p:spPr>
          <a:xfrm>
            <a:off x="8476344" y="6376591"/>
            <a:ext cx="2877456" cy="365125"/>
          </a:xfrm>
          <a:prstGeom prst="rect">
            <a:avLst/>
          </a:prstGeom>
        </p:spPr>
        <p:txBody>
          <a:bodyPr vert="horz" lIns="91440" tIns="45720" rIns="91440" bIns="45720" rtlCol="0" anchor="ctr"/>
          <a:lstStyle>
            <a:lvl1pPr algn="r">
              <a:defRPr sz="1800">
                <a:solidFill>
                  <a:srgbClr val="003300"/>
                </a:solidFill>
                <a:latin typeface="Arial Narrow" panose="020B0606020202030204" pitchFamily="34" charset="0"/>
              </a:defRPr>
            </a:lvl1pPr>
          </a:lstStyle>
          <a:p>
            <a:fld id="{3F83F346-FC3B-4FAE-9C55-E22FC3EDEB65}" type="datetime10">
              <a:rPr lang="en-US" smtClean="0"/>
              <a:pPr/>
              <a:t>18:24</a:t>
            </a:fld>
            <a:endParaRPr lang="en-US" dirty="0"/>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00"/>
                </a:solidFill>
              </a:defRPr>
            </a:lvl1pPr>
          </a:lstStyle>
          <a:p>
            <a:fld id="{BF021985-4801-4ED1-847D-F9AC44EE796D}" type="slidenum">
              <a:rPr lang="en-US" smtClean="0"/>
              <a:pPr/>
              <a:t>‹#›</a:t>
            </a:fld>
            <a:endParaRPr lang="en-US" dirty="0"/>
          </a:p>
        </p:txBody>
      </p:sp>
      <p:sp>
        <p:nvSpPr>
          <p:cNvPr id="7" name="Téglalap 6"/>
          <p:cNvSpPr/>
          <p:nvPr userDrawn="1"/>
        </p:nvSpPr>
        <p:spPr>
          <a:xfrm>
            <a:off x="0" y="1167618"/>
            <a:ext cx="12192000" cy="9847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userDrawn="1"/>
        </p:nvSpPr>
        <p:spPr>
          <a:xfrm>
            <a:off x="0" y="6234797"/>
            <a:ext cx="12192000" cy="9847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övegdoboz 8"/>
          <p:cNvSpPr txBox="1"/>
          <p:nvPr userDrawn="1"/>
        </p:nvSpPr>
        <p:spPr>
          <a:xfrm>
            <a:off x="838200" y="6371371"/>
            <a:ext cx="6134100" cy="369332"/>
          </a:xfrm>
          <a:prstGeom prst="rect">
            <a:avLst/>
          </a:prstGeom>
          <a:noFill/>
        </p:spPr>
        <p:txBody>
          <a:bodyPr wrap="square" rtlCol="0">
            <a:spAutoFit/>
          </a:bodyPr>
          <a:lstStyle/>
          <a:p>
            <a:r>
              <a:rPr lang="hu-HU" dirty="0">
                <a:solidFill>
                  <a:srgbClr val="003300"/>
                </a:solidFill>
                <a:latin typeface="Arial Narrow" panose="020B0606020202030204" pitchFamily="34" charset="0"/>
              </a:rPr>
              <a:t>Térképkészítés</a:t>
            </a:r>
          </a:p>
        </p:txBody>
      </p:sp>
    </p:spTree>
    <p:extLst>
      <p:ext uri="{BB962C8B-B14F-4D97-AF65-F5344CB8AC3E}">
        <p14:creationId xmlns:p14="http://schemas.microsoft.com/office/powerpoint/2010/main" val="103705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3200" b="1" kern="1200">
          <a:solidFill>
            <a:srgbClr val="003300"/>
          </a:solidFill>
          <a:latin typeface="Arial Narrow" panose="020B0606020202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3300"/>
          </a:solidFill>
          <a:latin typeface="Arial Narrow" panose="020B0606020202030204" pitchFamily="34" charset="0"/>
          <a:ea typeface="+mn-ea"/>
          <a:cs typeface="+mn-cs"/>
        </a:defRPr>
      </a:lvl1pPr>
      <a:lvl2pPr marL="534988" indent="-228600" algn="l" defTabSz="914400" rtl="0" eaLnBrk="1" latinLnBrk="0" hangingPunct="1">
        <a:lnSpc>
          <a:spcPct val="90000"/>
        </a:lnSpc>
        <a:spcBef>
          <a:spcPts val="500"/>
        </a:spcBef>
        <a:buFont typeface="Arial Narrow" panose="020B0606020202030204" pitchFamily="34" charset="0"/>
        <a:buChar char="–"/>
        <a:defRPr sz="2400" kern="1200">
          <a:solidFill>
            <a:srgbClr val="006600"/>
          </a:solidFill>
          <a:latin typeface="Arial Narrow" panose="020B0606020202030204" pitchFamily="34" charset="0"/>
          <a:ea typeface="+mn-ea"/>
          <a:cs typeface="+mn-cs"/>
        </a:defRPr>
      </a:lvl2pPr>
      <a:lvl3pPr marL="0" indent="0" algn="l" defTabSz="914400" rtl="0" eaLnBrk="1" latinLnBrk="0" hangingPunct="1">
        <a:lnSpc>
          <a:spcPct val="90000"/>
        </a:lnSpc>
        <a:spcBef>
          <a:spcPts val="500"/>
        </a:spcBef>
        <a:buFontTx/>
        <a:buNone/>
        <a:defRPr sz="1800" kern="1200">
          <a:solidFill>
            <a:srgbClr val="006600"/>
          </a:solidFill>
          <a:latin typeface="Courier New" panose="02070309020205020404" pitchFamily="49" charset="0"/>
          <a:ea typeface="+mn-ea"/>
          <a:cs typeface="Courier New" panose="02070309020205020404" pitchFamily="49"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t>Térképkészítés</a:t>
            </a:r>
            <a:endParaRPr lang="en-US" dirty="0"/>
          </a:p>
        </p:txBody>
      </p:sp>
      <p:sp>
        <p:nvSpPr>
          <p:cNvPr id="3" name="Alcím 2"/>
          <p:cNvSpPr>
            <a:spLocks noGrp="1"/>
          </p:cNvSpPr>
          <p:nvPr>
            <p:ph type="subTitle" idx="1"/>
          </p:nvPr>
        </p:nvSpPr>
        <p:spPr/>
        <p:txBody>
          <a:bodyPr/>
          <a:lstStyle/>
          <a:p>
            <a:r>
              <a:rPr lang="hu-HU" dirty="0" err="1"/>
              <a:t>Geomatematika</a:t>
            </a:r>
            <a:r>
              <a:rPr lang="hu-HU" dirty="0"/>
              <a:t>, programozás, térinformatika</a:t>
            </a:r>
          </a:p>
          <a:p>
            <a:r>
              <a:rPr lang="hu-HU"/>
              <a:t>2026.03.11.</a:t>
            </a:r>
            <a:endParaRPr lang="hu-HU" dirty="0"/>
          </a:p>
          <a:p>
            <a:r>
              <a:rPr lang="hu-HU" dirty="0" err="1"/>
              <a:t>Bede-Fazekas</a:t>
            </a:r>
            <a:r>
              <a:rPr lang="hu-HU" dirty="0"/>
              <a:t> Ákos</a:t>
            </a:r>
            <a:endParaRPr lang="en-US" dirty="0"/>
          </a:p>
        </p:txBody>
      </p:sp>
    </p:spTree>
    <p:extLst>
      <p:ext uri="{BB962C8B-B14F-4D97-AF65-F5344CB8AC3E}">
        <p14:creationId xmlns:p14="http://schemas.microsoft.com/office/powerpoint/2010/main" val="280264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471B2-55B0-B803-6A23-7D5F87A654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1DA58C-A8EC-5CB1-162E-31280B5934AC}"/>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C6395EF3-E249-A464-7C37-8BB454174F22}"/>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A1EA23E8-A928-5DAA-586C-E0DA53CBECC6}"/>
              </a:ext>
            </a:extLst>
          </p:cNvPr>
          <p:cNvSpPr>
            <a:spLocks noGrp="1"/>
          </p:cNvSpPr>
          <p:nvPr>
            <p:ph idx="1"/>
          </p:nvPr>
        </p:nvSpPr>
        <p:spPr>
          <a:xfrm>
            <a:off x="838200" y="1422400"/>
            <a:ext cx="4372134" cy="4754563"/>
          </a:xfrm>
        </p:spPr>
        <p:txBody>
          <a:bodyPr/>
          <a:lstStyle/>
          <a:p>
            <a:r>
              <a:rPr lang="hu-HU" dirty="0"/>
              <a:t>új elem hozzáadása</a:t>
            </a:r>
          </a:p>
          <a:p>
            <a:r>
              <a:rPr lang="hu-HU" dirty="0"/>
              <a:t>meglévő elemek áttekintése</a:t>
            </a:r>
          </a:p>
          <a:p>
            <a:r>
              <a:rPr lang="hu-HU" dirty="0">
                <a:solidFill>
                  <a:srgbClr val="FF0000"/>
                </a:solidFill>
              </a:rPr>
              <a:t>kiválasztott elem </a:t>
            </a:r>
            <a:r>
              <a:rPr lang="hu-HU" dirty="0" err="1">
                <a:solidFill>
                  <a:srgbClr val="FF0000"/>
                </a:solidFill>
              </a:rPr>
              <a:t>testreszabása</a:t>
            </a:r>
            <a:endParaRPr lang="hu-HU" dirty="0">
              <a:solidFill>
                <a:srgbClr val="FF0000"/>
              </a:solidFill>
            </a:endParaRPr>
          </a:p>
          <a:p>
            <a:r>
              <a:rPr lang="hu-HU" dirty="0"/>
              <a:t>navigáció és kijelölés</a:t>
            </a:r>
          </a:p>
          <a:p>
            <a:r>
              <a:rPr lang="hu-HU" dirty="0"/>
              <a:t>exportálás</a:t>
            </a:r>
          </a:p>
          <a:p>
            <a:r>
              <a:rPr lang="hu-HU" dirty="0"/>
              <a:t>elemek igazítása, csoportosítása</a:t>
            </a:r>
          </a:p>
        </p:txBody>
      </p:sp>
      <p:sp>
        <p:nvSpPr>
          <p:cNvPr id="4" name="Dátum helye 3">
            <a:extLst>
              <a:ext uri="{FF2B5EF4-FFF2-40B4-BE49-F238E27FC236}">
                <a16:creationId xmlns:a16="http://schemas.microsoft.com/office/drawing/2014/main" id="{44E6E6A1-C345-A4B0-1B9C-C74B331C28BC}"/>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800C1450-6127-193C-000E-8AEC6674E965}"/>
              </a:ext>
            </a:extLst>
          </p:cNvPr>
          <p:cNvSpPr/>
          <p:nvPr/>
        </p:nvSpPr>
        <p:spPr>
          <a:xfrm flipH="1">
            <a:off x="9855199" y="4191000"/>
            <a:ext cx="2124595" cy="17424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9190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78E0-723C-FE66-4AE8-114BF3E5B510}"/>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44CC26B2-726F-FCF1-AFF3-E186F48AF372}"/>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0BC2B774-32E5-CC74-B9C0-93ACE5878C41}"/>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B6F2E39D-72C6-F87C-C46D-CE2DCF15739A}"/>
              </a:ext>
            </a:extLst>
          </p:cNvPr>
          <p:cNvSpPr>
            <a:spLocks noGrp="1"/>
          </p:cNvSpPr>
          <p:nvPr>
            <p:ph idx="1"/>
          </p:nvPr>
        </p:nvSpPr>
        <p:spPr>
          <a:xfrm>
            <a:off x="838200" y="1422400"/>
            <a:ext cx="4372134" cy="4754563"/>
          </a:xfrm>
        </p:spPr>
        <p:txBody>
          <a:bodyPr/>
          <a:lstStyle/>
          <a:p>
            <a:r>
              <a:rPr lang="hu-HU" dirty="0"/>
              <a:t>új elem hozzáadása</a:t>
            </a:r>
          </a:p>
          <a:p>
            <a:r>
              <a:rPr lang="hu-HU" dirty="0"/>
              <a:t>meglévő elemek áttekintése</a:t>
            </a:r>
          </a:p>
          <a:p>
            <a:r>
              <a:rPr lang="hu-HU" dirty="0"/>
              <a:t>kiválasztott elem </a:t>
            </a:r>
            <a:r>
              <a:rPr lang="hu-HU" dirty="0" err="1"/>
              <a:t>testreszabása</a:t>
            </a:r>
            <a:endParaRPr lang="hu-HU" dirty="0"/>
          </a:p>
          <a:p>
            <a:r>
              <a:rPr lang="hu-HU" dirty="0">
                <a:solidFill>
                  <a:srgbClr val="FF0000"/>
                </a:solidFill>
              </a:rPr>
              <a:t>navigáció és kijelölés</a:t>
            </a:r>
          </a:p>
          <a:p>
            <a:r>
              <a:rPr lang="hu-HU" dirty="0"/>
              <a:t>exportálás</a:t>
            </a:r>
          </a:p>
          <a:p>
            <a:r>
              <a:rPr lang="hu-HU" dirty="0"/>
              <a:t>elemek igazítása, csoportosítása</a:t>
            </a:r>
          </a:p>
        </p:txBody>
      </p:sp>
      <p:sp>
        <p:nvSpPr>
          <p:cNvPr id="4" name="Dátum helye 3">
            <a:extLst>
              <a:ext uri="{FF2B5EF4-FFF2-40B4-BE49-F238E27FC236}">
                <a16:creationId xmlns:a16="http://schemas.microsoft.com/office/drawing/2014/main" id="{41F68832-27BA-967D-D520-302B6C745198}"/>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A20B67F6-B1E8-85F6-6060-7E6DF0448439}"/>
              </a:ext>
            </a:extLst>
          </p:cNvPr>
          <p:cNvSpPr/>
          <p:nvPr/>
        </p:nvSpPr>
        <p:spPr>
          <a:xfrm flipH="1">
            <a:off x="5210334" y="2279016"/>
            <a:ext cx="214614" cy="7524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73E1D619-D33E-F186-1CD7-74C823516758}"/>
              </a:ext>
            </a:extLst>
          </p:cNvPr>
          <p:cNvSpPr/>
          <p:nvPr/>
        </p:nvSpPr>
        <p:spPr>
          <a:xfrm flipH="1">
            <a:off x="5210334" y="1995172"/>
            <a:ext cx="1062749" cy="2000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7746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DF3D1-80CC-3D44-F39F-0A0CD06F8F2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B4D276A-E91E-C858-8367-D5BE7D13D671}"/>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8CF2EFF3-011D-8E55-A8AE-8600A3AF7229}"/>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785B82DA-B8D2-1EED-412A-DB991C75D596}"/>
              </a:ext>
            </a:extLst>
          </p:cNvPr>
          <p:cNvSpPr>
            <a:spLocks noGrp="1"/>
          </p:cNvSpPr>
          <p:nvPr>
            <p:ph idx="1"/>
          </p:nvPr>
        </p:nvSpPr>
        <p:spPr>
          <a:xfrm>
            <a:off x="838200" y="1422400"/>
            <a:ext cx="4372134" cy="4754563"/>
          </a:xfrm>
        </p:spPr>
        <p:txBody>
          <a:bodyPr/>
          <a:lstStyle/>
          <a:p>
            <a:r>
              <a:rPr lang="hu-HU" dirty="0"/>
              <a:t>új elem hozzáadása</a:t>
            </a:r>
          </a:p>
          <a:p>
            <a:r>
              <a:rPr lang="hu-HU" dirty="0"/>
              <a:t>meglévő elemek áttekintése</a:t>
            </a:r>
          </a:p>
          <a:p>
            <a:r>
              <a:rPr lang="hu-HU" dirty="0"/>
              <a:t>kiválasztott elem </a:t>
            </a:r>
            <a:r>
              <a:rPr lang="hu-HU" dirty="0" err="1"/>
              <a:t>testreszabása</a:t>
            </a:r>
            <a:endParaRPr lang="hu-HU" dirty="0"/>
          </a:p>
          <a:p>
            <a:r>
              <a:rPr lang="hu-HU" dirty="0"/>
              <a:t>navigáció és kijelölés</a:t>
            </a:r>
          </a:p>
          <a:p>
            <a:r>
              <a:rPr lang="hu-HU" dirty="0">
                <a:solidFill>
                  <a:srgbClr val="FF0000"/>
                </a:solidFill>
              </a:rPr>
              <a:t>exportálás</a:t>
            </a:r>
          </a:p>
          <a:p>
            <a:r>
              <a:rPr lang="hu-HU" dirty="0"/>
              <a:t>elemek igazítása, csoportosítása</a:t>
            </a:r>
          </a:p>
        </p:txBody>
      </p:sp>
      <p:sp>
        <p:nvSpPr>
          <p:cNvPr id="4" name="Dátum helye 3">
            <a:extLst>
              <a:ext uri="{FF2B5EF4-FFF2-40B4-BE49-F238E27FC236}">
                <a16:creationId xmlns:a16="http://schemas.microsoft.com/office/drawing/2014/main" id="{8310FDE6-6BDB-D24E-AEC2-23099FD659D8}"/>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D1A962E5-4990-EF5C-FED9-9673E1C4E222}"/>
              </a:ext>
            </a:extLst>
          </p:cNvPr>
          <p:cNvSpPr/>
          <p:nvPr/>
        </p:nvSpPr>
        <p:spPr>
          <a:xfrm flipH="1">
            <a:off x="6697028" y="1772157"/>
            <a:ext cx="800100" cy="2000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9652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416A-495C-6156-89A1-DB895C5A4A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4B20488-42DB-E794-5EDC-E823DC088EF1}"/>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84A0A748-36CE-9A7E-606C-733947672274}"/>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036E76B4-1DD7-1502-81E6-F7D2F5BC1CF8}"/>
              </a:ext>
            </a:extLst>
          </p:cNvPr>
          <p:cNvSpPr>
            <a:spLocks noGrp="1"/>
          </p:cNvSpPr>
          <p:nvPr>
            <p:ph idx="1"/>
          </p:nvPr>
        </p:nvSpPr>
        <p:spPr>
          <a:xfrm>
            <a:off x="838200" y="1422400"/>
            <a:ext cx="4372134" cy="4754563"/>
          </a:xfrm>
        </p:spPr>
        <p:txBody>
          <a:bodyPr/>
          <a:lstStyle/>
          <a:p>
            <a:r>
              <a:rPr lang="hu-HU" dirty="0"/>
              <a:t>új elem hozzáadása</a:t>
            </a:r>
          </a:p>
          <a:p>
            <a:r>
              <a:rPr lang="hu-HU" dirty="0"/>
              <a:t>meglévő elemek áttekintése</a:t>
            </a:r>
          </a:p>
          <a:p>
            <a:r>
              <a:rPr lang="hu-HU" dirty="0"/>
              <a:t>kiválasztott elem </a:t>
            </a:r>
            <a:r>
              <a:rPr lang="hu-HU" dirty="0" err="1"/>
              <a:t>testreszabása</a:t>
            </a:r>
            <a:endParaRPr lang="hu-HU" dirty="0"/>
          </a:p>
          <a:p>
            <a:r>
              <a:rPr lang="hu-HU" dirty="0"/>
              <a:t>navigáció és kijelölés</a:t>
            </a:r>
          </a:p>
          <a:p>
            <a:r>
              <a:rPr lang="hu-HU" dirty="0"/>
              <a:t>exportálás</a:t>
            </a:r>
          </a:p>
          <a:p>
            <a:r>
              <a:rPr lang="hu-HU" dirty="0">
                <a:solidFill>
                  <a:srgbClr val="FF0000"/>
                </a:solidFill>
              </a:rPr>
              <a:t>elemek igazítása, csoportosítása</a:t>
            </a:r>
          </a:p>
        </p:txBody>
      </p:sp>
      <p:sp>
        <p:nvSpPr>
          <p:cNvPr id="4" name="Dátum helye 3">
            <a:extLst>
              <a:ext uri="{FF2B5EF4-FFF2-40B4-BE49-F238E27FC236}">
                <a16:creationId xmlns:a16="http://schemas.microsoft.com/office/drawing/2014/main" id="{69B221DD-BC30-5D6F-B89A-51ED22AD97FA}"/>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E56D63AB-2C33-35DD-C5B3-D968347B7831}"/>
              </a:ext>
            </a:extLst>
          </p:cNvPr>
          <p:cNvSpPr/>
          <p:nvPr/>
        </p:nvSpPr>
        <p:spPr>
          <a:xfrm flipH="1">
            <a:off x="6289039" y="1997710"/>
            <a:ext cx="1559242" cy="2000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1225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8A007-D1C9-57F1-6B73-B44EBBF47E5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1D00BF-CDC7-CA72-7350-2393482DA5D0}"/>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1DC9253B-B8A9-F6A0-7B44-416E1A3FE35C}"/>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75CEA3FF-F24F-AC65-C072-909B2AD6C461}"/>
              </a:ext>
            </a:extLst>
          </p:cNvPr>
          <p:cNvSpPr>
            <a:spLocks noGrp="1"/>
          </p:cNvSpPr>
          <p:nvPr>
            <p:ph idx="1"/>
          </p:nvPr>
        </p:nvSpPr>
        <p:spPr>
          <a:xfrm>
            <a:off x="838200" y="1422400"/>
            <a:ext cx="4372134" cy="4754563"/>
          </a:xfrm>
        </p:spPr>
        <p:txBody>
          <a:bodyPr/>
          <a:lstStyle/>
          <a:p>
            <a:r>
              <a:rPr lang="hu-HU" dirty="0"/>
              <a:t>új elem hozzáadása</a:t>
            </a:r>
          </a:p>
          <a:p>
            <a:r>
              <a:rPr lang="hu-HU" dirty="0"/>
              <a:t>meglévő elemek áttekintése</a:t>
            </a:r>
          </a:p>
          <a:p>
            <a:r>
              <a:rPr lang="hu-HU" dirty="0"/>
              <a:t>kiválasztott elem </a:t>
            </a:r>
            <a:r>
              <a:rPr lang="hu-HU" dirty="0" err="1"/>
              <a:t>testreszabása</a:t>
            </a:r>
            <a:endParaRPr lang="hu-HU" dirty="0"/>
          </a:p>
          <a:p>
            <a:r>
              <a:rPr lang="hu-HU" dirty="0"/>
              <a:t>navigáció és kijelölés</a:t>
            </a:r>
          </a:p>
          <a:p>
            <a:r>
              <a:rPr lang="hu-HU" dirty="0"/>
              <a:t>exportálás</a:t>
            </a:r>
          </a:p>
          <a:p>
            <a:r>
              <a:rPr lang="hu-HU" dirty="0"/>
              <a:t>elemek igazítása, csoportosítása</a:t>
            </a:r>
          </a:p>
          <a:p>
            <a:endParaRPr lang="hu-HU" dirty="0"/>
          </a:p>
          <a:p>
            <a:r>
              <a:rPr lang="hu-HU" dirty="0"/>
              <a:t>…és persze a legfontosabb:</a:t>
            </a:r>
          </a:p>
          <a:p>
            <a:pPr lvl="1"/>
            <a:r>
              <a:rPr lang="hu-HU" dirty="0">
                <a:solidFill>
                  <a:srgbClr val="FF0000"/>
                </a:solidFill>
              </a:rPr>
              <a:t>a nyomtatási elrendezés</a:t>
            </a:r>
          </a:p>
        </p:txBody>
      </p:sp>
      <p:sp>
        <p:nvSpPr>
          <p:cNvPr id="4" name="Dátum helye 3">
            <a:extLst>
              <a:ext uri="{FF2B5EF4-FFF2-40B4-BE49-F238E27FC236}">
                <a16:creationId xmlns:a16="http://schemas.microsoft.com/office/drawing/2014/main" id="{CD93444C-25AB-50B9-56C9-2C54BA951FEE}"/>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2C179124-E8CA-251E-A250-71A874D0DEF9}"/>
              </a:ext>
            </a:extLst>
          </p:cNvPr>
          <p:cNvSpPr/>
          <p:nvPr/>
        </p:nvSpPr>
        <p:spPr>
          <a:xfrm flipH="1">
            <a:off x="5669279" y="2661920"/>
            <a:ext cx="4013200" cy="28549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4492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1AF30595-9AA7-43E3-71E3-BBD14BC042DF}"/>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E3C122FD-A7B6-179A-C338-862B6CB6A2BE}"/>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3B33C976-F3AD-3BF0-B9D4-6DDC185C6C24}"/>
              </a:ext>
            </a:extLst>
          </p:cNvPr>
          <p:cNvSpPr>
            <a:spLocks noGrp="1"/>
          </p:cNvSpPr>
          <p:nvPr>
            <p:ph idx="1"/>
          </p:nvPr>
        </p:nvSpPr>
        <p:spPr>
          <a:xfrm>
            <a:off x="838200" y="1422400"/>
            <a:ext cx="4372134" cy="4754563"/>
          </a:xfrm>
        </p:spPr>
        <p:txBody>
          <a:bodyPr/>
          <a:lstStyle/>
          <a:p>
            <a:r>
              <a:rPr lang="hu-HU" dirty="0"/>
              <a:t>DEMO</a:t>
            </a:r>
          </a:p>
          <a:p>
            <a:pPr lvl="1"/>
            <a:r>
              <a:rPr lang="hu-HU" dirty="0"/>
              <a:t>adjunk a nyomtatási elrendezéshez egy térképet és egy léptékrudat</a:t>
            </a:r>
          </a:p>
          <a:p>
            <a:pPr lvl="1"/>
            <a:r>
              <a:rPr lang="hu-HU" dirty="0"/>
              <a:t>jelöljük ki a térképet, hogy megnézhessük az elem tulajdonságait</a:t>
            </a:r>
          </a:p>
        </p:txBody>
      </p:sp>
      <p:sp>
        <p:nvSpPr>
          <p:cNvPr id="4" name="Dátum helye 3">
            <a:extLst>
              <a:ext uri="{FF2B5EF4-FFF2-40B4-BE49-F238E27FC236}">
                <a16:creationId xmlns:a16="http://schemas.microsoft.com/office/drawing/2014/main" id="{95F94EAC-AEE6-947D-06FA-6BDB94373C91}"/>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6" name="Téglalap 5">
            <a:extLst>
              <a:ext uri="{FF2B5EF4-FFF2-40B4-BE49-F238E27FC236}">
                <a16:creationId xmlns:a16="http://schemas.microsoft.com/office/drawing/2014/main" id="{FCA03A73-CC41-F497-FC5F-85AF3F72D94F}"/>
              </a:ext>
            </a:extLst>
          </p:cNvPr>
          <p:cNvSpPr/>
          <p:nvPr/>
        </p:nvSpPr>
        <p:spPr>
          <a:xfrm flipH="1" flipV="1">
            <a:off x="5210334" y="3189474"/>
            <a:ext cx="214614" cy="1941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6CB609AA-04A8-D4AD-0160-955882911EA8}"/>
              </a:ext>
            </a:extLst>
          </p:cNvPr>
          <p:cNvSpPr/>
          <p:nvPr/>
        </p:nvSpPr>
        <p:spPr>
          <a:xfrm flipH="1" flipV="1">
            <a:off x="5210334" y="4097208"/>
            <a:ext cx="214614" cy="1941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5BC8A016-EDA9-329D-9E0B-AA59C7FBF88C}"/>
              </a:ext>
            </a:extLst>
          </p:cNvPr>
          <p:cNvSpPr/>
          <p:nvPr/>
        </p:nvSpPr>
        <p:spPr>
          <a:xfrm flipH="1" flipV="1">
            <a:off x="5210334" y="2653753"/>
            <a:ext cx="214614" cy="1941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B2573248-EAAF-5C30-75B8-C5A02F615FBD}"/>
              </a:ext>
            </a:extLst>
          </p:cNvPr>
          <p:cNvSpPr/>
          <p:nvPr/>
        </p:nvSpPr>
        <p:spPr>
          <a:xfrm flipH="1">
            <a:off x="9855199" y="4191000"/>
            <a:ext cx="2124595" cy="17424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4871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8DC733BE-404F-0699-4A62-3D333CEBABF7}"/>
              </a:ext>
            </a:extLst>
          </p:cNvPr>
          <p:cNvPicPr>
            <a:picLocks noChangeAspect="1"/>
          </p:cNvPicPr>
          <p:nvPr/>
        </p:nvPicPr>
        <p:blipFill>
          <a:blip r:embed="rId2"/>
          <a:stretch>
            <a:fillRect/>
          </a:stretch>
        </p:blipFill>
        <p:spPr>
          <a:xfrm>
            <a:off x="9055335" y="1422400"/>
            <a:ext cx="2981817" cy="4013199"/>
          </a:xfrm>
          <a:prstGeom prst="rect">
            <a:avLst/>
          </a:prstGeom>
          <a:ln>
            <a:solidFill>
              <a:schemeClr val="tx1"/>
            </a:solidFill>
          </a:ln>
        </p:spPr>
      </p:pic>
      <p:pic>
        <p:nvPicPr>
          <p:cNvPr id="6" name="Kép 5">
            <a:extLst>
              <a:ext uri="{FF2B5EF4-FFF2-40B4-BE49-F238E27FC236}">
                <a16:creationId xmlns:a16="http://schemas.microsoft.com/office/drawing/2014/main" id="{5DC5197E-0868-EC0C-A975-41F00F73E27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967463" y="1422400"/>
            <a:ext cx="2918888" cy="4020868"/>
          </a:xfrm>
          <a:prstGeom prst="rect">
            <a:avLst/>
          </a:prstGeom>
          <a:ln>
            <a:solidFill>
              <a:schemeClr val="tx1"/>
            </a:solidFill>
          </a:ln>
        </p:spPr>
      </p:pic>
      <p:sp>
        <p:nvSpPr>
          <p:cNvPr id="2" name="Cím 1">
            <a:extLst>
              <a:ext uri="{FF2B5EF4-FFF2-40B4-BE49-F238E27FC236}">
                <a16:creationId xmlns:a16="http://schemas.microsoft.com/office/drawing/2014/main" id="{12307FA8-F99D-1C71-B7EB-0940BEB45BC1}"/>
              </a:ext>
            </a:extLst>
          </p:cNvPr>
          <p:cNvSpPr>
            <a:spLocks noGrp="1"/>
          </p:cNvSpPr>
          <p:nvPr>
            <p:ph type="title"/>
          </p:nvPr>
        </p:nvSpPr>
        <p:spPr/>
        <p:txBody>
          <a:bodyPr/>
          <a:lstStyle/>
          <a:p>
            <a:r>
              <a:rPr lang="hu-HU" dirty="0"/>
              <a:t>Térkép exportálása</a:t>
            </a:r>
          </a:p>
        </p:txBody>
      </p:sp>
      <p:sp>
        <p:nvSpPr>
          <p:cNvPr id="3" name="Tartalom helye 2">
            <a:extLst>
              <a:ext uri="{FF2B5EF4-FFF2-40B4-BE49-F238E27FC236}">
                <a16:creationId xmlns:a16="http://schemas.microsoft.com/office/drawing/2014/main" id="{7F8EC951-A82A-8F8C-6F61-47A141126D6F}"/>
              </a:ext>
            </a:extLst>
          </p:cNvPr>
          <p:cNvSpPr>
            <a:spLocks noGrp="1"/>
          </p:cNvSpPr>
          <p:nvPr>
            <p:ph idx="1"/>
          </p:nvPr>
        </p:nvSpPr>
        <p:spPr>
          <a:xfrm>
            <a:off x="838199" y="1422400"/>
            <a:ext cx="5129263" cy="4754563"/>
          </a:xfrm>
        </p:spPr>
        <p:txBody>
          <a:bodyPr/>
          <a:lstStyle/>
          <a:p>
            <a:r>
              <a:rPr lang="hu-HU" dirty="0"/>
              <a:t>a térképet küldhetjük a nyomtatóra</a:t>
            </a:r>
          </a:p>
          <a:p>
            <a:r>
              <a:rPr lang="hu-HU" dirty="0"/>
              <a:t>vagy menthetjük</a:t>
            </a:r>
          </a:p>
          <a:p>
            <a:pPr lvl="1"/>
            <a:r>
              <a:rPr lang="hu-HU" dirty="0"/>
              <a:t>rasztergrafikus képként (PNG, JPG, TIF, BMP stb.)</a:t>
            </a:r>
          </a:p>
          <a:p>
            <a:pPr lvl="1"/>
            <a:r>
              <a:rPr lang="hu-HU" dirty="0"/>
              <a:t>vektorgrafikus képként (SVG)</a:t>
            </a:r>
          </a:p>
          <a:p>
            <a:pPr lvl="1"/>
            <a:r>
              <a:rPr lang="hu-HU" dirty="0"/>
              <a:t>PDF-dokumentumként</a:t>
            </a:r>
          </a:p>
          <a:p>
            <a:r>
              <a:rPr lang="hu-HU" dirty="0"/>
              <a:t>elérhető a menüből vagy az eszköztárból</a:t>
            </a:r>
          </a:p>
          <a:p>
            <a:endParaRPr lang="hu-HU" dirty="0"/>
          </a:p>
        </p:txBody>
      </p:sp>
      <p:sp>
        <p:nvSpPr>
          <p:cNvPr id="4" name="Dátum helye 3">
            <a:extLst>
              <a:ext uri="{FF2B5EF4-FFF2-40B4-BE49-F238E27FC236}">
                <a16:creationId xmlns:a16="http://schemas.microsoft.com/office/drawing/2014/main" id="{396ED406-0AE5-B2C0-4931-7A3FE46AF579}"/>
              </a:ext>
            </a:extLst>
          </p:cNvPr>
          <p:cNvSpPr>
            <a:spLocks noGrp="1"/>
          </p:cNvSpPr>
          <p:nvPr>
            <p:ph type="dt" sz="half" idx="10"/>
          </p:nvPr>
        </p:nvSpPr>
        <p:spPr/>
        <p:txBody>
          <a:bodyPr/>
          <a:lstStyle/>
          <a:p>
            <a:fld id="{2BF85AB2-E072-4841-8235-06FBDC2E49E4}" type="datetime10">
              <a:rPr lang="en-US" smtClean="0"/>
              <a:t>18:24</a:t>
            </a:fld>
            <a:endParaRPr lang="en-US"/>
          </a:p>
        </p:txBody>
      </p:sp>
    </p:spTree>
    <p:extLst>
      <p:ext uri="{BB962C8B-B14F-4D97-AF65-F5344CB8AC3E}">
        <p14:creationId xmlns:p14="http://schemas.microsoft.com/office/powerpoint/2010/main" val="219260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25541-39F6-3C12-9731-A60CEBD326AF}"/>
            </a:ext>
          </a:extLst>
        </p:cNvPr>
        <p:cNvGrpSpPr/>
        <p:nvPr/>
      </p:nvGrpSpPr>
      <p:grpSpPr>
        <a:xfrm>
          <a:off x="0" y="0"/>
          <a:ext cx="0" cy="0"/>
          <a:chOff x="0" y="0"/>
          <a:chExt cx="0" cy="0"/>
        </a:xfrm>
      </p:grpSpPr>
      <p:pic>
        <p:nvPicPr>
          <p:cNvPr id="9" name="Kép 8">
            <a:extLst>
              <a:ext uri="{FF2B5EF4-FFF2-40B4-BE49-F238E27FC236}">
                <a16:creationId xmlns:a16="http://schemas.microsoft.com/office/drawing/2014/main" id="{EF8FD0A1-10B3-463C-7DAC-4FF7ECF722A9}"/>
              </a:ext>
            </a:extLst>
          </p:cNvPr>
          <p:cNvPicPr>
            <a:picLocks noChangeAspect="1"/>
          </p:cNvPicPr>
          <p:nvPr/>
        </p:nvPicPr>
        <p:blipFill>
          <a:blip r:embed="rId2"/>
          <a:stretch>
            <a:fillRect/>
          </a:stretch>
        </p:blipFill>
        <p:spPr>
          <a:xfrm>
            <a:off x="9055335" y="1422400"/>
            <a:ext cx="2981817" cy="4013199"/>
          </a:xfrm>
          <a:prstGeom prst="rect">
            <a:avLst/>
          </a:prstGeom>
          <a:ln>
            <a:solidFill>
              <a:schemeClr val="tx1"/>
            </a:solidFill>
          </a:ln>
        </p:spPr>
      </p:pic>
      <p:pic>
        <p:nvPicPr>
          <p:cNvPr id="6" name="Kép 5">
            <a:extLst>
              <a:ext uri="{FF2B5EF4-FFF2-40B4-BE49-F238E27FC236}">
                <a16:creationId xmlns:a16="http://schemas.microsoft.com/office/drawing/2014/main" id="{11BE411D-7C53-C4AC-726D-2852AD6F491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967463" y="1422400"/>
            <a:ext cx="2918888" cy="4020868"/>
          </a:xfrm>
          <a:prstGeom prst="rect">
            <a:avLst/>
          </a:prstGeom>
          <a:ln>
            <a:solidFill>
              <a:schemeClr val="tx1"/>
            </a:solidFill>
          </a:ln>
        </p:spPr>
      </p:pic>
      <p:sp>
        <p:nvSpPr>
          <p:cNvPr id="2" name="Cím 1">
            <a:extLst>
              <a:ext uri="{FF2B5EF4-FFF2-40B4-BE49-F238E27FC236}">
                <a16:creationId xmlns:a16="http://schemas.microsoft.com/office/drawing/2014/main" id="{F55D27BA-7920-2D0C-E59E-3F3BB685F456}"/>
              </a:ext>
            </a:extLst>
          </p:cNvPr>
          <p:cNvSpPr>
            <a:spLocks noGrp="1"/>
          </p:cNvSpPr>
          <p:nvPr>
            <p:ph type="title"/>
          </p:nvPr>
        </p:nvSpPr>
        <p:spPr/>
        <p:txBody>
          <a:bodyPr/>
          <a:lstStyle/>
          <a:p>
            <a:r>
              <a:rPr lang="hu-HU" dirty="0"/>
              <a:t>Térkép exportálása</a:t>
            </a:r>
          </a:p>
        </p:txBody>
      </p:sp>
      <p:sp>
        <p:nvSpPr>
          <p:cNvPr id="3" name="Tartalom helye 2">
            <a:extLst>
              <a:ext uri="{FF2B5EF4-FFF2-40B4-BE49-F238E27FC236}">
                <a16:creationId xmlns:a16="http://schemas.microsoft.com/office/drawing/2014/main" id="{3FC9F331-80D1-07BB-64A3-3234319EC792}"/>
              </a:ext>
            </a:extLst>
          </p:cNvPr>
          <p:cNvSpPr>
            <a:spLocks noGrp="1"/>
          </p:cNvSpPr>
          <p:nvPr>
            <p:ph idx="1"/>
          </p:nvPr>
        </p:nvSpPr>
        <p:spPr>
          <a:xfrm>
            <a:off x="838199" y="1422400"/>
            <a:ext cx="5129263" cy="4754563"/>
          </a:xfrm>
        </p:spPr>
        <p:txBody>
          <a:bodyPr/>
          <a:lstStyle/>
          <a:p>
            <a:r>
              <a:rPr lang="hu-HU" dirty="0">
                <a:solidFill>
                  <a:srgbClr val="FF0000"/>
                </a:solidFill>
              </a:rPr>
              <a:t>a térképet küldhetjük a nyomtatóra</a:t>
            </a:r>
          </a:p>
          <a:p>
            <a:r>
              <a:rPr lang="hu-HU" dirty="0"/>
              <a:t>vagy menthetjük</a:t>
            </a:r>
          </a:p>
          <a:p>
            <a:pPr lvl="1"/>
            <a:r>
              <a:rPr lang="hu-HU" dirty="0"/>
              <a:t>rasztergrafikus képként (PNG, JPG, TIF, BMP stb.)</a:t>
            </a:r>
          </a:p>
          <a:p>
            <a:pPr lvl="1"/>
            <a:r>
              <a:rPr lang="hu-HU" dirty="0"/>
              <a:t>vektorgrafikus képként (SVG)</a:t>
            </a:r>
          </a:p>
          <a:p>
            <a:pPr lvl="1"/>
            <a:r>
              <a:rPr lang="hu-HU" dirty="0"/>
              <a:t>PDF-dokumentumként</a:t>
            </a:r>
          </a:p>
          <a:p>
            <a:r>
              <a:rPr lang="hu-HU" dirty="0"/>
              <a:t>elérhető a menüből vagy az eszköztárból</a:t>
            </a:r>
          </a:p>
          <a:p>
            <a:endParaRPr lang="hu-HU" dirty="0"/>
          </a:p>
        </p:txBody>
      </p:sp>
      <p:sp>
        <p:nvSpPr>
          <p:cNvPr id="4" name="Dátum helye 3">
            <a:extLst>
              <a:ext uri="{FF2B5EF4-FFF2-40B4-BE49-F238E27FC236}">
                <a16:creationId xmlns:a16="http://schemas.microsoft.com/office/drawing/2014/main" id="{6DC50AAE-D443-1D03-390B-2A111A5FE14B}"/>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13" name="Téglalap 12">
            <a:extLst>
              <a:ext uri="{FF2B5EF4-FFF2-40B4-BE49-F238E27FC236}">
                <a16:creationId xmlns:a16="http://schemas.microsoft.com/office/drawing/2014/main" id="{D1E2CEC7-A6FA-8CFC-0883-15DE60EBB945}"/>
              </a:ext>
            </a:extLst>
          </p:cNvPr>
          <p:cNvSpPr/>
          <p:nvPr/>
        </p:nvSpPr>
        <p:spPr>
          <a:xfrm flipH="1" flipV="1">
            <a:off x="5967465" y="4988559"/>
            <a:ext cx="2918886" cy="2357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517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28501-8DD6-0830-277A-AAB99A357E0F}"/>
            </a:ext>
          </a:extLst>
        </p:cNvPr>
        <p:cNvGrpSpPr/>
        <p:nvPr/>
      </p:nvGrpSpPr>
      <p:grpSpPr>
        <a:xfrm>
          <a:off x="0" y="0"/>
          <a:ext cx="0" cy="0"/>
          <a:chOff x="0" y="0"/>
          <a:chExt cx="0" cy="0"/>
        </a:xfrm>
      </p:grpSpPr>
      <p:pic>
        <p:nvPicPr>
          <p:cNvPr id="9" name="Kép 8">
            <a:extLst>
              <a:ext uri="{FF2B5EF4-FFF2-40B4-BE49-F238E27FC236}">
                <a16:creationId xmlns:a16="http://schemas.microsoft.com/office/drawing/2014/main" id="{98CEBD23-A24E-F910-346C-C686BD2A9445}"/>
              </a:ext>
            </a:extLst>
          </p:cNvPr>
          <p:cNvPicPr>
            <a:picLocks noChangeAspect="1"/>
          </p:cNvPicPr>
          <p:nvPr/>
        </p:nvPicPr>
        <p:blipFill>
          <a:blip r:embed="rId2"/>
          <a:stretch>
            <a:fillRect/>
          </a:stretch>
        </p:blipFill>
        <p:spPr>
          <a:xfrm>
            <a:off x="9055335" y="1422400"/>
            <a:ext cx="2981817" cy="4013199"/>
          </a:xfrm>
          <a:prstGeom prst="rect">
            <a:avLst/>
          </a:prstGeom>
          <a:ln>
            <a:solidFill>
              <a:schemeClr val="tx1"/>
            </a:solidFill>
          </a:ln>
        </p:spPr>
      </p:pic>
      <p:pic>
        <p:nvPicPr>
          <p:cNvPr id="6" name="Kép 5">
            <a:extLst>
              <a:ext uri="{FF2B5EF4-FFF2-40B4-BE49-F238E27FC236}">
                <a16:creationId xmlns:a16="http://schemas.microsoft.com/office/drawing/2014/main" id="{9B9349B7-A75B-30FC-D775-491DA34ADF0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967463" y="1422400"/>
            <a:ext cx="2918888" cy="4020868"/>
          </a:xfrm>
          <a:prstGeom prst="rect">
            <a:avLst/>
          </a:prstGeom>
          <a:ln>
            <a:solidFill>
              <a:schemeClr val="tx1"/>
            </a:solidFill>
          </a:ln>
        </p:spPr>
      </p:pic>
      <p:sp>
        <p:nvSpPr>
          <p:cNvPr id="2" name="Cím 1">
            <a:extLst>
              <a:ext uri="{FF2B5EF4-FFF2-40B4-BE49-F238E27FC236}">
                <a16:creationId xmlns:a16="http://schemas.microsoft.com/office/drawing/2014/main" id="{4094C11A-216F-A853-FBDB-17A4F8E93579}"/>
              </a:ext>
            </a:extLst>
          </p:cNvPr>
          <p:cNvSpPr>
            <a:spLocks noGrp="1"/>
          </p:cNvSpPr>
          <p:nvPr>
            <p:ph type="title"/>
          </p:nvPr>
        </p:nvSpPr>
        <p:spPr/>
        <p:txBody>
          <a:bodyPr/>
          <a:lstStyle/>
          <a:p>
            <a:r>
              <a:rPr lang="hu-HU" dirty="0"/>
              <a:t>Térkép exportálása</a:t>
            </a:r>
          </a:p>
        </p:txBody>
      </p:sp>
      <p:sp>
        <p:nvSpPr>
          <p:cNvPr id="3" name="Tartalom helye 2">
            <a:extLst>
              <a:ext uri="{FF2B5EF4-FFF2-40B4-BE49-F238E27FC236}">
                <a16:creationId xmlns:a16="http://schemas.microsoft.com/office/drawing/2014/main" id="{0A8E84EA-0213-627A-7181-B11324942EC0}"/>
              </a:ext>
            </a:extLst>
          </p:cNvPr>
          <p:cNvSpPr>
            <a:spLocks noGrp="1"/>
          </p:cNvSpPr>
          <p:nvPr>
            <p:ph idx="1"/>
          </p:nvPr>
        </p:nvSpPr>
        <p:spPr>
          <a:xfrm>
            <a:off x="838199" y="1422400"/>
            <a:ext cx="5129263" cy="4754563"/>
          </a:xfrm>
        </p:spPr>
        <p:txBody>
          <a:bodyPr/>
          <a:lstStyle/>
          <a:p>
            <a:r>
              <a:rPr lang="hu-HU" dirty="0"/>
              <a:t>a térképet küldhetjük a nyomtatóra</a:t>
            </a:r>
          </a:p>
          <a:p>
            <a:r>
              <a:rPr lang="hu-HU" dirty="0">
                <a:solidFill>
                  <a:srgbClr val="FF0000"/>
                </a:solidFill>
              </a:rPr>
              <a:t>vagy menthetjük</a:t>
            </a:r>
          </a:p>
          <a:p>
            <a:pPr lvl="1"/>
            <a:r>
              <a:rPr lang="hu-HU" dirty="0">
                <a:solidFill>
                  <a:srgbClr val="FF0000"/>
                </a:solidFill>
              </a:rPr>
              <a:t>rasztergrafikus képként (PNG, JPG, TIF, BMP stb.)</a:t>
            </a:r>
          </a:p>
          <a:p>
            <a:pPr lvl="1"/>
            <a:r>
              <a:rPr lang="hu-HU" dirty="0">
                <a:solidFill>
                  <a:srgbClr val="FF0000"/>
                </a:solidFill>
              </a:rPr>
              <a:t>vektorgrafikus képként (SVG)</a:t>
            </a:r>
          </a:p>
          <a:p>
            <a:pPr lvl="1"/>
            <a:r>
              <a:rPr lang="hu-HU" dirty="0">
                <a:solidFill>
                  <a:srgbClr val="FF0000"/>
                </a:solidFill>
              </a:rPr>
              <a:t>PDF-dokumentumként</a:t>
            </a:r>
          </a:p>
          <a:p>
            <a:r>
              <a:rPr lang="hu-HU" dirty="0"/>
              <a:t>elérhető a menüből vagy az eszköztárból</a:t>
            </a:r>
          </a:p>
          <a:p>
            <a:endParaRPr lang="hu-HU" dirty="0"/>
          </a:p>
        </p:txBody>
      </p:sp>
      <p:sp>
        <p:nvSpPr>
          <p:cNvPr id="4" name="Dátum helye 3">
            <a:extLst>
              <a:ext uri="{FF2B5EF4-FFF2-40B4-BE49-F238E27FC236}">
                <a16:creationId xmlns:a16="http://schemas.microsoft.com/office/drawing/2014/main" id="{C76CC571-2AF1-3663-2552-478CF725DD70}"/>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13" name="Téglalap 12">
            <a:extLst>
              <a:ext uri="{FF2B5EF4-FFF2-40B4-BE49-F238E27FC236}">
                <a16:creationId xmlns:a16="http://schemas.microsoft.com/office/drawing/2014/main" id="{AC9591DD-9970-F771-A15E-39C5E5B1ABCB}"/>
              </a:ext>
            </a:extLst>
          </p:cNvPr>
          <p:cNvSpPr/>
          <p:nvPr/>
        </p:nvSpPr>
        <p:spPr>
          <a:xfrm flipH="1" flipV="1">
            <a:off x="5967465" y="4102606"/>
            <a:ext cx="2918886" cy="6725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723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4EC3B-E50A-76CB-AE3D-C83728C7465D}"/>
            </a:ext>
          </a:extLst>
        </p:cNvPr>
        <p:cNvGrpSpPr/>
        <p:nvPr/>
      </p:nvGrpSpPr>
      <p:grpSpPr>
        <a:xfrm>
          <a:off x="0" y="0"/>
          <a:ext cx="0" cy="0"/>
          <a:chOff x="0" y="0"/>
          <a:chExt cx="0" cy="0"/>
        </a:xfrm>
      </p:grpSpPr>
      <p:pic>
        <p:nvPicPr>
          <p:cNvPr id="9" name="Kép 8">
            <a:extLst>
              <a:ext uri="{FF2B5EF4-FFF2-40B4-BE49-F238E27FC236}">
                <a16:creationId xmlns:a16="http://schemas.microsoft.com/office/drawing/2014/main" id="{794B242C-3D5C-5D6A-C86E-EE2C25642838}"/>
              </a:ext>
            </a:extLst>
          </p:cNvPr>
          <p:cNvPicPr>
            <a:picLocks noChangeAspect="1"/>
          </p:cNvPicPr>
          <p:nvPr/>
        </p:nvPicPr>
        <p:blipFill>
          <a:blip r:embed="rId2"/>
          <a:stretch>
            <a:fillRect/>
          </a:stretch>
        </p:blipFill>
        <p:spPr>
          <a:xfrm>
            <a:off x="9055335" y="1422400"/>
            <a:ext cx="2981817" cy="4013199"/>
          </a:xfrm>
          <a:prstGeom prst="rect">
            <a:avLst/>
          </a:prstGeom>
          <a:ln>
            <a:solidFill>
              <a:schemeClr val="tx1"/>
            </a:solidFill>
          </a:ln>
        </p:spPr>
      </p:pic>
      <p:pic>
        <p:nvPicPr>
          <p:cNvPr id="6" name="Kép 5">
            <a:extLst>
              <a:ext uri="{FF2B5EF4-FFF2-40B4-BE49-F238E27FC236}">
                <a16:creationId xmlns:a16="http://schemas.microsoft.com/office/drawing/2014/main" id="{2850D536-5B37-7AAC-8D3F-33A754E76B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967463" y="1422400"/>
            <a:ext cx="2918888" cy="4020868"/>
          </a:xfrm>
          <a:prstGeom prst="rect">
            <a:avLst/>
          </a:prstGeom>
          <a:ln>
            <a:solidFill>
              <a:schemeClr val="tx1"/>
            </a:solidFill>
          </a:ln>
        </p:spPr>
      </p:pic>
      <p:sp>
        <p:nvSpPr>
          <p:cNvPr id="2" name="Cím 1">
            <a:extLst>
              <a:ext uri="{FF2B5EF4-FFF2-40B4-BE49-F238E27FC236}">
                <a16:creationId xmlns:a16="http://schemas.microsoft.com/office/drawing/2014/main" id="{E1735B65-6F85-3764-4049-500CC744F3DD}"/>
              </a:ext>
            </a:extLst>
          </p:cNvPr>
          <p:cNvSpPr>
            <a:spLocks noGrp="1"/>
          </p:cNvSpPr>
          <p:nvPr>
            <p:ph type="title"/>
          </p:nvPr>
        </p:nvSpPr>
        <p:spPr/>
        <p:txBody>
          <a:bodyPr/>
          <a:lstStyle/>
          <a:p>
            <a:r>
              <a:rPr lang="hu-HU" dirty="0"/>
              <a:t>Térkép exportálása</a:t>
            </a:r>
          </a:p>
        </p:txBody>
      </p:sp>
      <p:sp>
        <p:nvSpPr>
          <p:cNvPr id="3" name="Tartalom helye 2">
            <a:extLst>
              <a:ext uri="{FF2B5EF4-FFF2-40B4-BE49-F238E27FC236}">
                <a16:creationId xmlns:a16="http://schemas.microsoft.com/office/drawing/2014/main" id="{41CB1D41-9D67-E363-F6C2-977607EA5302}"/>
              </a:ext>
            </a:extLst>
          </p:cNvPr>
          <p:cNvSpPr>
            <a:spLocks noGrp="1"/>
          </p:cNvSpPr>
          <p:nvPr>
            <p:ph idx="1"/>
          </p:nvPr>
        </p:nvSpPr>
        <p:spPr>
          <a:xfrm>
            <a:off x="838199" y="1422400"/>
            <a:ext cx="5129263" cy="4754563"/>
          </a:xfrm>
        </p:spPr>
        <p:txBody>
          <a:bodyPr/>
          <a:lstStyle/>
          <a:p>
            <a:r>
              <a:rPr lang="hu-HU" dirty="0"/>
              <a:t>a térképet küldhetjük a nyomtatóra</a:t>
            </a:r>
          </a:p>
          <a:p>
            <a:r>
              <a:rPr lang="hu-HU" dirty="0"/>
              <a:t>vagy menthetjük</a:t>
            </a:r>
          </a:p>
          <a:p>
            <a:pPr lvl="1"/>
            <a:r>
              <a:rPr lang="hu-HU" dirty="0"/>
              <a:t>rasztergrafikus képként (PNG, JPG, TIF, BMP stb.)</a:t>
            </a:r>
          </a:p>
          <a:p>
            <a:pPr lvl="1"/>
            <a:r>
              <a:rPr lang="hu-HU" dirty="0"/>
              <a:t>vektorgrafikus képként (SVG)</a:t>
            </a:r>
          </a:p>
          <a:p>
            <a:pPr lvl="1"/>
            <a:r>
              <a:rPr lang="hu-HU" dirty="0"/>
              <a:t>PDF-dokumentumként</a:t>
            </a:r>
          </a:p>
          <a:p>
            <a:r>
              <a:rPr lang="hu-HU" dirty="0"/>
              <a:t>elérhető a menüből vagy az eszköztárból</a:t>
            </a:r>
          </a:p>
          <a:p>
            <a:endParaRPr lang="hu-HU" dirty="0"/>
          </a:p>
          <a:p>
            <a:r>
              <a:rPr lang="hu-HU" dirty="0"/>
              <a:t>DEMO</a:t>
            </a:r>
          </a:p>
          <a:p>
            <a:pPr lvl="1"/>
            <a:r>
              <a:rPr lang="hu-HU" dirty="0"/>
              <a:t>mentsük PNG-képként</a:t>
            </a:r>
          </a:p>
          <a:p>
            <a:pPr lvl="1"/>
            <a:r>
              <a:rPr lang="hu-HU" dirty="0"/>
              <a:t>600 </a:t>
            </a:r>
            <a:r>
              <a:rPr lang="hu-HU" dirty="0" err="1"/>
              <a:t>dpi</a:t>
            </a:r>
            <a:r>
              <a:rPr lang="hu-HU" dirty="0"/>
              <a:t>-s felbontásban</a:t>
            </a:r>
          </a:p>
        </p:txBody>
      </p:sp>
      <p:sp>
        <p:nvSpPr>
          <p:cNvPr id="4" name="Dátum helye 3">
            <a:extLst>
              <a:ext uri="{FF2B5EF4-FFF2-40B4-BE49-F238E27FC236}">
                <a16:creationId xmlns:a16="http://schemas.microsoft.com/office/drawing/2014/main" id="{3FD750CE-1452-6EED-CEBC-8A2A9AB2B0B3}"/>
              </a:ext>
            </a:extLst>
          </p:cNvPr>
          <p:cNvSpPr>
            <a:spLocks noGrp="1"/>
          </p:cNvSpPr>
          <p:nvPr>
            <p:ph type="dt" sz="half" idx="10"/>
          </p:nvPr>
        </p:nvSpPr>
        <p:spPr/>
        <p:txBody>
          <a:bodyPr/>
          <a:lstStyle/>
          <a:p>
            <a:fld id="{2BF85AB2-E072-4841-8235-06FBDC2E49E4}" type="datetime10">
              <a:rPr lang="en-US" smtClean="0"/>
              <a:t>18:24</a:t>
            </a:fld>
            <a:endParaRPr lang="en-US"/>
          </a:p>
        </p:txBody>
      </p:sp>
    </p:spTree>
    <p:extLst>
      <p:ext uri="{BB962C8B-B14F-4D97-AF65-F5344CB8AC3E}">
        <p14:creationId xmlns:p14="http://schemas.microsoft.com/office/powerpoint/2010/main" val="169632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6C0D7E-3AE9-8532-D76B-B2A97D344389}"/>
              </a:ext>
            </a:extLst>
          </p:cNvPr>
          <p:cNvSpPr>
            <a:spLocks noGrp="1"/>
          </p:cNvSpPr>
          <p:nvPr>
            <p:ph type="title"/>
          </p:nvPr>
        </p:nvSpPr>
        <p:spPr/>
        <p:txBody>
          <a:bodyPr/>
          <a:lstStyle/>
          <a:p>
            <a:r>
              <a:rPr lang="hu-HU" dirty="0"/>
              <a:t>Nyomtatási elrendezés,</a:t>
            </a:r>
            <a:br>
              <a:rPr lang="hu-HU" dirty="0"/>
            </a:br>
            <a:r>
              <a:rPr lang="hu-HU" dirty="0"/>
              <a:t>térképszerkesztő felület</a:t>
            </a:r>
          </a:p>
        </p:txBody>
      </p:sp>
      <p:sp>
        <p:nvSpPr>
          <p:cNvPr id="3" name="Szöveg helye 2">
            <a:extLst>
              <a:ext uri="{FF2B5EF4-FFF2-40B4-BE49-F238E27FC236}">
                <a16:creationId xmlns:a16="http://schemas.microsoft.com/office/drawing/2014/main" id="{A8668013-C262-1B73-8CF2-574E121CC73D}"/>
              </a:ext>
            </a:extLst>
          </p:cNvPr>
          <p:cNvSpPr>
            <a:spLocks noGrp="1"/>
          </p:cNvSpPr>
          <p:nvPr>
            <p:ph type="body" idx="1"/>
          </p:nvPr>
        </p:nvSpPr>
        <p:spPr/>
        <p:txBody>
          <a:bodyPr/>
          <a:lstStyle/>
          <a:p>
            <a:endParaRPr lang="hu-HU"/>
          </a:p>
        </p:txBody>
      </p:sp>
      <p:sp>
        <p:nvSpPr>
          <p:cNvPr id="4" name="Dátum helye 3">
            <a:extLst>
              <a:ext uri="{FF2B5EF4-FFF2-40B4-BE49-F238E27FC236}">
                <a16:creationId xmlns:a16="http://schemas.microsoft.com/office/drawing/2014/main" id="{86A63BE6-D472-6403-D51C-43C47EB1D818}"/>
              </a:ext>
            </a:extLst>
          </p:cNvPr>
          <p:cNvSpPr>
            <a:spLocks noGrp="1"/>
          </p:cNvSpPr>
          <p:nvPr>
            <p:ph type="dt" sz="half" idx="10"/>
          </p:nvPr>
        </p:nvSpPr>
        <p:spPr/>
        <p:txBody>
          <a:bodyPr/>
          <a:lstStyle/>
          <a:p>
            <a:fld id="{51D9932A-0FAF-4438-B561-2C6A2226D8DA}" type="datetime10">
              <a:rPr lang="en-US" smtClean="0"/>
              <a:t>18:24</a:t>
            </a:fld>
            <a:endParaRPr lang="en-US"/>
          </a:p>
        </p:txBody>
      </p:sp>
    </p:spTree>
    <p:extLst>
      <p:ext uri="{BB962C8B-B14F-4D97-AF65-F5344CB8AC3E}">
        <p14:creationId xmlns:p14="http://schemas.microsoft.com/office/powerpoint/2010/main" val="21931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EFEC2D9-9ABD-22CC-5380-95B6AE30E861}"/>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ECA7FE83-A84B-9234-6799-CF0B076B7484}"/>
              </a:ext>
            </a:extLst>
          </p:cNvPr>
          <p:cNvSpPr>
            <a:spLocks noGrp="1"/>
          </p:cNvSpPr>
          <p:nvPr>
            <p:ph type="title"/>
          </p:nvPr>
        </p:nvSpPr>
        <p:spPr/>
        <p:txBody>
          <a:bodyPr/>
          <a:lstStyle/>
          <a:p>
            <a:r>
              <a:rPr lang="hu-HU" dirty="0"/>
              <a:t>Nyomtatási elrendezés mentése</a:t>
            </a:r>
          </a:p>
        </p:txBody>
      </p:sp>
      <p:sp>
        <p:nvSpPr>
          <p:cNvPr id="3" name="Tartalom helye 2">
            <a:extLst>
              <a:ext uri="{FF2B5EF4-FFF2-40B4-BE49-F238E27FC236}">
                <a16:creationId xmlns:a16="http://schemas.microsoft.com/office/drawing/2014/main" id="{F3DBBAA8-4720-C48A-BBB3-6C4572FC8911}"/>
              </a:ext>
            </a:extLst>
          </p:cNvPr>
          <p:cNvSpPr>
            <a:spLocks noGrp="1"/>
          </p:cNvSpPr>
          <p:nvPr>
            <p:ph idx="1"/>
          </p:nvPr>
        </p:nvSpPr>
        <p:spPr>
          <a:xfrm>
            <a:off x="838200" y="1422400"/>
            <a:ext cx="4372134" cy="4754563"/>
          </a:xfrm>
        </p:spPr>
        <p:txBody>
          <a:bodyPr/>
          <a:lstStyle/>
          <a:p>
            <a:r>
              <a:rPr lang="hu-HU" dirty="0"/>
              <a:t>ne felejtsük el néha menteni a projektet</a:t>
            </a:r>
          </a:p>
          <a:p>
            <a:pPr lvl="1"/>
            <a:r>
              <a:rPr lang="hu-HU"/>
              <a:t>és ezáltal a nyomtatási elrendezésünket</a:t>
            </a:r>
            <a:endParaRPr lang="hu-HU" dirty="0"/>
          </a:p>
          <a:p>
            <a:endParaRPr lang="hu-HU" dirty="0"/>
          </a:p>
          <a:p>
            <a:r>
              <a:rPr lang="hu-HU" dirty="0"/>
              <a:t>DEMO</a:t>
            </a:r>
          </a:p>
          <a:p>
            <a:pPr lvl="1"/>
            <a:r>
              <a:rPr lang="hu-HU" dirty="0"/>
              <a:t>mentsünk</a:t>
            </a:r>
          </a:p>
        </p:txBody>
      </p:sp>
      <p:sp>
        <p:nvSpPr>
          <p:cNvPr id="4" name="Dátum helye 3">
            <a:extLst>
              <a:ext uri="{FF2B5EF4-FFF2-40B4-BE49-F238E27FC236}">
                <a16:creationId xmlns:a16="http://schemas.microsoft.com/office/drawing/2014/main" id="{ADE46233-B119-A03E-4714-95394A80A1A6}"/>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6" name="Téglalap 5">
            <a:extLst>
              <a:ext uri="{FF2B5EF4-FFF2-40B4-BE49-F238E27FC236}">
                <a16:creationId xmlns:a16="http://schemas.microsoft.com/office/drawing/2014/main" id="{A8D84B0F-0670-F973-8A65-823F9EC12217}"/>
              </a:ext>
            </a:extLst>
          </p:cNvPr>
          <p:cNvSpPr/>
          <p:nvPr/>
        </p:nvSpPr>
        <p:spPr>
          <a:xfrm flipH="1" flipV="1">
            <a:off x="5275186" y="1780028"/>
            <a:ext cx="214614" cy="1941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9373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842CED-083F-2106-9224-9CDEFDFA3EF5}"/>
              </a:ext>
            </a:extLst>
          </p:cNvPr>
          <p:cNvSpPr>
            <a:spLocks noGrp="1"/>
          </p:cNvSpPr>
          <p:nvPr>
            <p:ph type="title"/>
          </p:nvPr>
        </p:nvSpPr>
        <p:spPr/>
        <p:txBody>
          <a:bodyPr/>
          <a:lstStyle/>
          <a:p>
            <a:r>
              <a:rPr lang="hu-HU" dirty="0"/>
              <a:t>Térképi elrendezés elemei</a:t>
            </a:r>
          </a:p>
        </p:txBody>
      </p:sp>
      <p:sp>
        <p:nvSpPr>
          <p:cNvPr id="3" name="Szöveg helye 2">
            <a:extLst>
              <a:ext uri="{FF2B5EF4-FFF2-40B4-BE49-F238E27FC236}">
                <a16:creationId xmlns:a16="http://schemas.microsoft.com/office/drawing/2014/main" id="{B0373A0E-6E47-4FC0-D277-C3ABBFA98A3F}"/>
              </a:ext>
            </a:extLst>
          </p:cNvPr>
          <p:cNvSpPr>
            <a:spLocks noGrp="1"/>
          </p:cNvSpPr>
          <p:nvPr>
            <p:ph type="body" idx="1"/>
          </p:nvPr>
        </p:nvSpPr>
        <p:spPr/>
        <p:txBody>
          <a:bodyPr/>
          <a:lstStyle/>
          <a:p>
            <a:endParaRPr lang="hu-HU"/>
          </a:p>
        </p:txBody>
      </p:sp>
      <p:sp>
        <p:nvSpPr>
          <p:cNvPr id="4" name="Dátum helye 3">
            <a:extLst>
              <a:ext uri="{FF2B5EF4-FFF2-40B4-BE49-F238E27FC236}">
                <a16:creationId xmlns:a16="http://schemas.microsoft.com/office/drawing/2014/main" id="{48FFC3BC-EF51-0128-497A-33EDCDA251B9}"/>
              </a:ext>
            </a:extLst>
          </p:cNvPr>
          <p:cNvSpPr>
            <a:spLocks noGrp="1"/>
          </p:cNvSpPr>
          <p:nvPr>
            <p:ph type="dt" sz="half" idx="10"/>
          </p:nvPr>
        </p:nvSpPr>
        <p:spPr/>
        <p:txBody>
          <a:bodyPr/>
          <a:lstStyle/>
          <a:p>
            <a:fld id="{51D9932A-0FAF-4438-B561-2C6A2226D8DA}" type="datetime10">
              <a:rPr lang="en-US" smtClean="0"/>
              <a:t>18:24</a:t>
            </a:fld>
            <a:endParaRPr lang="en-US"/>
          </a:p>
        </p:txBody>
      </p:sp>
    </p:spTree>
    <p:extLst>
      <p:ext uri="{BB962C8B-B14F-4D97-AF65-F5344CB8AC3E}">
        <p14:creationId xmlns:p14="http://schemas.microsoft.com/office/powerpoint/2010/main" val="169258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648F9F-5A30-824A-F379-C4ADF697B22A}"/>
              </a:ext>
            </a:extLst>
          </p:cNvPr>
          <p:cNvSpPr>
            <a:spLocks noGrp="1"/>
          </p:cNvSpPr>
          <p:nvPr>
            <p:ph type="title"/>
          </p:nvPr>
        </p:nvSpPr>
        <p:spPr/>
        <p:txBody>
          <a:bodyPr/>
          <a:lstStyle/>
          <a:p>
            <a:r>
              <a:rPr lang="hu-HU" dirty="0"/>
              <a:t>Térképi elrendezés elemei</a:t>
            </a:r>
          </a:p>
        </p:txBody>
      </p:sp>
      <p:sp>
        <p:nvSpPr>
          <p:cNvPr id="3" name="Tartalom helye 2">
            <a:extLst>
              <a:ext uri="{FF2B5EF4-FFF2-40B4-BE49-F238E27FC236}">
                <a16:creationId xmlns:a16="http://schemas.microsoft.com/office/drawing/2014/main" id="{237938B9-BA00-D9B2-6A04-D9192B78099A}"/>
              </a:ext>
            </a:extLst>
          </p:cNvPr>
          <p:cNvSpPr>
            <a:spLocks noGrp="1"/>
          </p:cNvSpPr>
          <p:nvPr>
            <p:ph idx="1"/>
          </p:nvPr>
        </p:nvSpPr>
        <p:spPr>
          <a:xfrm>
            <a:off x="878787" y="1422400"/>
            <a:ext cx="6639614" cy="4754563"/>
          </a:xfrm>
        </p:spPr>
        <p:txBody>
          <a:bodyPr/>
          <a:lstStyle/>
          <a:p>
            <a:r>
              <a:rPr lang="hu-HU" dirty="0"/>
              <a:t>map: térkép</a:t>
            </a:r>
          </a:p>
          <a:p>
            <a:r>
              <a:rPr lang="hu-HU" dirty="0"/>
              <a:t>3D Map: 3D-s térkép</a:t>
            </a:r>
          </a:p>
          <a:p>
            <a:r>
              <a:rPr lang="hu-HU" dirty="0" err="1"/>
              <a:t>picture</a:t>
            </a:r>
            <a:r>
              <a:rPr lang="hu-HU" dirty="0"/>
              <a:t>: egyszerű kép</a:t>
            </a:r>
          </a:p>
          <a:p>
            <a:r>
              <a:rPr lang="hu-HU" dirty="0" err="1"/>
              <a:t>label</a:t>
            </a:r>
            <a:r>
              <a:rPr lang="hu-HU" dirty="0"/>
              <a:t>: szövegdoboz, pl. címhez</a:t>
            </a:r>
          </a:p>
          <a:p>
            <a:r>
              <a:rPr lang="hu-HU" dirty="0"/>
              <a:t>legend: jelmagyarázat</a:t>
            </a:r>
          </a:p>
          <a:p>
            <a:r>
              <a:rPr lang="hu-HU" dirty="0" err="1"/>
              <a:t>scale</a:t>
            </a:r>
            <a:r>
              <a:rPr lang="hu-HU" dirty="0"/>
              <a:t> bar: léptékrúd/aránymérték</a:t>
            </a:r>
          </a:p>
          <a:p>
            <a:r>
              <a:rPr lang="hu-HU" dirty="0" err="1"/>
              <a:t>north</a:t>
            </a:r>
            <a:r>
              <a:rPr lang="hu-HU" dirty="0"/>
              <a:t> </a:t>
            </a:r>
            <a:r>
              <a:rPr lang="hu-HU" dirty="0" err="1"/>
              <a:t>arrow</a:t>
            </a:r>
            <a:r>
              <a:rPr lang="hu-HU" dirty="0"/>
              <a:t>: északjel</a:t>
            </a:r>
          </a:p>
        </p:txBody>
      </p:sp>
      <p:sp>
        <p:nvSpPr>
          <p:cNvPr id="4" name="Dátum helye 3">
            <a:extLst>
              <a:ext uri="{FF2B5EF4-FFF2-40B4-BE49-F238E27FC236}">
                <a16:creationId xmlns:a16="http://schemas.microsoft.com/office/drawing/2014/main" id="{6BE609ED-0EB1-6DC8-FE83-76E63FF3388B}"/>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a:extLst>
              <a:ext uri="{FF2B5EF4-FFF2-40B4-BE49-F238E27FC236}">
                <a16:creationId xmlns:a16="http://schemas.microsoft.com/office/drawing/2014/main" id="{F41CCC9E-BEBC-E5DC-6354-80DBC551123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0200" y="1422399"/>
            <a:ext cx="548587" cy="3202941"/>
          </a:xfrm>
          <a:prstGeom prst="rect">
            <a:avLst/>
          </a:prstGeom>
          <a:ln>
            <a:solidFill>
              <a:schemeClr val="tx1"/>
            </a:solidFill>
          </a:ln>
        </p:spPr>
      </p:pic>
      <p:pic>
        <p:nvPicPr>
          <p:cNvPr id="10" name="Kép 9" descr="A képen szöveg, diagram, képernyőkép, térkép látható&#10;&#10;Előfordulhat, hogy a mesterséges intelligencia által létrehozott tartalom helytelen.">
            <a:extLst>
              <a:ext uri="{FF2B5EF4-FFF2-40B4-BE49-F238E27FC236}">
                <a16:creationId xmlns:a16="http://schemas.microsoft.com/office/drawing/2014/main" id="{3CC1FEDF-F739-6175-D36E-7DA0903DA95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18400" y="3563637"/>
            <a:ext cx="4495800" cy="3108897"/>
          </a:xfrm>
          <a:prstGeom prst="rect">
            <a:avLst/>
          </a:prstGeom>
          <a:ln>
            <a:solidFill>
              <a:schemeClr val="tx1"/>
            </a:solidFill>
          </a:ln>
        </p:spPr>
      </p:pic>
      <p:pic>
        <p:nvPicPr>
          <p:cNvPr id="11" name="Kép 10" descr="A képen szöveg, Grafikus tervezés, Betűtípus, Grafika látható&#10;&#10;Előfordulhat, hogy a mesterséges intelligencia által létrehozott tartalom helytelen.">
            <a:extLst>
              <a:ext uri="{FF2B5EF4-FFF2-40B4-BE49-F238E27FC236}">
                <a16:creationId xmlns:a16="http://schemas.microsoft.com/office/drawing/2014/main" id="{465297E8-A9E1-1D54-9721-08E12BAE700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518400" y="402278"/>
            <a:ext cx="4495800" cy="2961731"/>
          </a:xfrm>
          <a:prstGeom prst="rect">
            <a:avLst/>
          </a:prstGeom>
          <a:ln>
            <a:solidFill>
              <a:schemeClr val="tx1"/>
            </a:solidFill>
          </a:ln>
        </p:spPr>
      </p:pic>
    </p:spTree>
    <p:extLst>
      <p:ext uri="{BB962C8B-B14F-4D97-AF65-F5344CB8AC3E}">
        <p14:creationId xmlns:p14="http://schemas.microsoft.com/office/powerpoint/2010/main" val="37695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33D2-1EA0-55A2-7DD8-220F4F32D56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CD564F43-B08A-0F14-9D85-B750F5C23B8D}"/>
              </a:ext>
            </a:extLst>
          </p:cNvPr>
          <p:cNvSpPr>
            <a:spLocks noGrp="1"/>
          </p:cNvSpPr>
          <p:nvPr>
            <p:ph type="title"/>
          </p:nvPr>
        </p:nvSpPr>
        <p:spPr/>
        <p:txBody>
          <a:bodyPr/>
          <a:lstStyle/>
          <a:p>
            <a:r>
              <a:rPr lang="hu-HU" dirty="0"/>
              <a:t>Térképi elrendezés elemei</a:t>
            </a:r>
          </a:p>
        </p:txBody>
      </p:sp>
      <p:sp>
        <p:nvSpPr>
          <p:cNvPr id="3" name="Tartalom helye 2">
            <a:extLst>
              <a:ext uri="{FF2B5EF4-FFF2-40B4-BE49-F238E27FC236}">
                <a16:creationId xmlns:a16="http://schemas.microsoft.com/office/drawing/2014/main" id="{85251621-D30A-B9F6-5B90-EA406D28E088}"/>
              </a:ext>
            </a:extLst>
          </p:cNvPr>
          <p:cNvSpPr>
            <a:spLocks noGrp="1"/>
          </p:cNvSpPr>
          <p:nvPr>
            <p:ph idx="1"/>
          </p:nvPr>
        </p:nvSpPr>
        <p:spPr>
          <a:xfrm>
            <a:off x="878786" y="1422400"/>
            <a:ext cx="6639614" cy="4754563"/>
          </a:xfrm>
        </p:spPr>
        <p:txBody>
          <a:bodyPr/>
          <a:lstStyle/>
          <a:p>
            <a:r>
              <a:rPr lang="hu-HU" dirty="0" err="1"/>
              <a:t>shape</a:t>
            </a:r>
            <a:r>
              <a:rPr lang="hu-HU" dirty="0"/>
              <a:t>: téglalap/ellipszis/háromszög</a:t>
            </a:r>
          </a:p>
          <a:p>
            <a:r>
              <a:rPr lang="hu-HU" dirty="0"/>
              <a:t>marker: pontszimbólum</a:t>
            </a:r>
          </a:p>
          <a:p>
            <a:r>
              <a:rPr lang="hu-HU" dirty="0" err="1"/>
              <a:t>arrow</a:t>
            </a:r>
            <a:r>
              <a:rPr lang="hu-HU" dirty="0"/>
              <a:t>: nyíl</a:t>
            </a:r>
          </a:p>
          <a:p>
            <a:r>
              <a:rPr lang="hu-HU" dirty="0" err="1"/>
              <a:t>node</a:t>
            </a:r>
            <a:r>
              <a:rPr lang="hu-HU" dirty="0"/>
              <a:t> </a:t>
            </a:r>
            <a:r>
              <a:rPr lang="hu-HU" dirty="0" err="1"/>
              <a:t>item</a:t>
            </a:r>
            <a:r>
              <a:rPr lang="hu-HU" dirty="0"/>
              <a:t>: sokszög vagy törtvonal</a:t>
            </a:r>
          </a:p>
          <a:p>
            <a:r>
              <a:rPr lang="hu-HU" dirty="0"/>
              <a:t>HTML: formázott szöveg</a:t>
            </a:r>
          </a:p>
          <a:p>
            <a:r>
              <a:rPr lang="hu-HU" dirty="0" err="1"/>
              <a:t>attribute</a:t>
            </a:r>
            <a:r>
              <a:rPr lang="hu-HU" dirty="0"/>
              <a:t> </a:t>
            </a:r>
            <a:r>
              <a:rPr lang="hu-HU" dirty="0" err="1"/>
              <a:t>table</a:t>
            </a:r>
            <a:r>
              <a:rPr lang="hu-HU" dirty="0"/>
              <a:t>: attribútumtábla</a:t>
            </a:r>
          </a:p>
          <a:p>
            <a:r>
              <a:rPr lang="hu-HU" dirty="0"/>
              <a:t>fixed </a:t>
            </a:r>
            <a:r>
              <a:rPr lang="hu-HU" dirty="0" err="1"/>
              <a:t>table</a:t>
            </a:r>
            <a:r>
              <a:rPr lang="hu-HU" dirty="0"/>
              <a:t>: egyszerű táblázat</a:t>
            </a:r>
          </a:p>
        </p:txBody>
      </p:sp>
      <p:sp>
        <p:nvSpPr>
          <p:cNvPr id="4" name="Dátum helye 3">
            <a:extLst>
              <a:ext uri="{FF2B5EF4-FFF2-40B4-BE49-F238E27FC236}">
                <a16:creationId xmlns:a16="http://schemas.microsoft.com/office/drawing/2014/main" id="{C7BFAE9F-4462-CDD9-B6A3-F4EDC9127F97}"/>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a:extLst>
              <a:ext uri="{FF2B5EF4-FFF2-40B4-BE49-F238E27FC236}">
                <a16:creationId xmlns:a16="http://schemas.microsoft.com/office/drawing/2014/main" id="{85149A39-72F6-9426-3812-17B497398B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0199" y="1437554"/>
            <a:ext cx="548587" cy="3172630"/>
          </a:xfrm>
          <a:prstGeom prst="rect">
            <a:avLst/>
          </a:prstGeom>
          <a:ln>
            <a:solidFill>
              <a:schemeClr val="tx1"/>
            </a:solidFill>
          </a:ln>
        </p:spPr>
      </p:pic>
      <p:pic>
        <p:nvPicPr>
          <p:cNvPr id="12" name="Kép 11" descr="A képen szöveg, térkép, diagram látható&#10;&#10;Előfordulhat, hogy a mesterséges intelligencia által létrehozott tartalom helytelen.">
            <a:extLst>
              <a:ext uri="{FF2B5EF4-FFF2-40B4-BE49-F238E27FC236}">
                <a16:creationId xmlns:a16="http://schemas.microsoft.com/office/drawing/2014/main" id="{CE2E44B1-F754-7DAD-3DC5-01A1798999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8400" y="3685772"/>
            <a:ext cx="4495800" cy="2998055"/>
          </a:xfrm>
          <a:prstGeom prst="rect">
            <a:avLst/>
          </a:prstGeom>
          <a:ln>
            <a:solidFill>
              <a:schemeClr val="tx1"/>
            </a:solidFill>
          </a:ln>
        </p:spPr>
      </p:pic>
      <p:pic>
        <p:nvPicPr>
          <p:cNvPr id="14" name="Kép 13" descr="A képen szöveg, térkép, képernyőkép, szoftver látható&#10;&#10;Előfordulhat, hogy a mesterséges intelligencia által létrehozott tartalom helytelen.">
            <a:extLst>
              <a:ext uri="{FF2B5EF4-FFF2-40B4-BE49-F238E27FC236}">
                <a16:creationId xmlns:a16="http://schemas.microsoft.com/office/drawing/2014/main" id="{A32E3D4F-ECBA-4266-EFE3-942AD0D8F0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518400" y="370944"/>
            <a:ext cx="4495800" cy="3115200"/>
          </a:xfrm>
          <a:prstGeom prst="rect">
            <a:avLst/>
          </a:prstGeom>
          <a:ln>
            <a:solidFill>
              <a:schemeClr val="tx1"/>
            </a:solidFill>
          </a:ln>
        </p:spPr>
      </p:pic>
    </p:spTree>
    <p:extLst>
      <p:ext uri="{BB962C8B-B14F-4D97-AF65-F5344CB8AC3E}">
        <p14:creationId xmlns:p14="http://schemas.microsoft.com/office/powerpoint/2010/main" val="123816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29AC831-3C38-71C4-D96A-6ED7CADD687B}"/>
              </a:ext>
            </a:extLst>
          </p:cNvPr>
          <p:cNvSpPr>
            <a:spLocks noGrp="1"/>
          </p:cNvSpPr>
          <p:nvPr>
            <p:ph type="title"/>
          </p:nvPr>
        </p:nvSpPr>
        <p:spPr/>
        <p:txBody>
          <a:bodyPr/>
          <a:lstStyle/>
          <a:p>
            <a:r>
              <a:rPr lang="hu-HU" dirty="0"/>
              <a:t>Északjel, léptékrúd</a:t>
            </a:r>
          </a:p>
        </p:txBody>
      </p:sp>
      <p:sp>
        <p:nvSpPr>
          <p:cNvPr id="3" name="Tartalom helye 2">
            <a:extLst>
              <a:ext uri="{FF2B5EF4-FFF2-40B4-BE49-F238E27FC236}">
                <a16:creationId xmlns:a16="http://schemas.microsoft.com/office/drawing/2014/main" id="{5A15FC64-EB8B-3BA4-CABC-754C69414F05}"/>
              </a:ext>
            </a:extLst>
          </p:cNvPr>
          <p:cNvSpPr>
            <a:spLocks noGrp="1"/>
          </p:cNvSpPr>
          <p:nvPr>
            <p:ph idx="1"/>
          </p:nvPr>
        </p:nvSpPr>
        <p:spPr>
          <a:xfrm>
            <a:off x="838200" y="1422400"/>
            <a:ext cx="8257928" cy="4754563"/>
          </a:xfrm>
        </p:spPr>
        <p:txBody>
          <a:bodyPr/>
          <a:lstStyle/>
          <a:p>
            <a:r>
              <a:rPr lang="hu-HU" dirty="0"/>
              <a:t>léptékrúd és északjel közös tulajdonságai</a:t>
            </a:r>
          </a:p>
          <a:p>
            <a:pPr lvl="1"/>
            <a:r>
              <a:rPr lang="hu-HU" dirty="0"/>
              <a:t>térképhez tartozás</a:t>
            </a:r>
          </a:p>
          <a:p>
            <a:pPr lvl="1"/>
            <a:r>
              <a:rPr lang="hu-HU" dirty="0"/>
              <a:t>méret</a:t>
            </a:r>
          </a:p>
          <a:p>
            <a:pPr lvl="1"/>
            <a:r>
              <a:rPr lang="hu-HU" dirty="0"/>
              <a:t>háttér, keret, elhelyezkedés</a:t>
            </a:r>
          </a:p>
          <a:p>
            <a:pPr lvl="1"/>
            <a:r>
              <a:rPr lang="hu-HU" dirty="0"/>
              <a:t>név</a:t>
            </a:r>
          </a:p>
          <a:p>
            <a:r>
              <a:rPr lang="hu-HU" dirty="0"/>
              <a:t>léptékrúd további tulajdonságai</a:t>
            </a:r>
          </a:p>
          <a:p>
            <a:pPr lvl="1"/>
            <a:r>
              <a:rPr lang="hu-HU" dirty="0"/>
              <a:t>stílus (fésűszerű, fekete-fehér téglalapok, lépcsőzetes stb.)</a:t>
            </a:r>
          </a:p>
          <a:p>
            <a:pPr lvl="1"/>
            <a:r>
              <a:rPr lang="hu-HU" dirty="0"/>
              <a:t>mértékegység</a:t>
            </a:r>
          </a:p>
          <a:p>
            <a:pPr lvl="1"/>
            <a:r>
              <a:rPr lang="hu-HU" dirty="0"/>
              <a:t>osztásközök</a:t>
            </a:r>
          </a:p>
          <a:p>
            <a:r>
              <a:rPr lang="hu-HU" dirty="0"/>
              <a:t>északrúd további tulajdonságai</a:t>
            </a:r>
          </a:p>
          <a:p>
            <a:pPr lvl="1"/>
            <a:r>
              <a:rPr lang="hu-HU" dirty="0"/>
              <a:t>forma (rasztergrafikus kép vagy SVG)</a:t>
            </a:r>
          </a:p>
        </p:txBody>
      </p:sp>
      <p:sp>
        <p:nvSpPr>
          <p:cNvPr id="4" name="Dátum helye 3">
            <a:extLst>
              <a:ext uri="{FF2B5EF4-FFF2-40B4-BE49-F238E27FC236}">
                <a16:creationId xmlns:a16="http://schemas.microsoft.com/office/drawing/2014/main" id="{C127A459-4636-0ED4-6676-F643652E6573}"/>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descr="A képen szöveg, Betűtípus, fekete-fehér, képernyőkép látható&#10;&#10;Előfordulhat, hogy a mesterséges intelligencia által létrehozott tartalom helytelen.">
            <a:extLst>
              <a:ext uri="{FF2B5EF4-FFF2-40B4-BE49-F238E27FC236}">
                <a16:creationId xmlns:a16="http://schemas.microsoft.com/office/drawing/2014/main" id="{31239A46-A114-2AED-21EA-9BE0948F2C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96128" y="4050372"/>
            <a:ext cx="2918071" cy="2696956"/>
          </a:xfrm>
          <a:prstGeom prst="rect">
            <a:avLst/>
          </a:prstGeom>
          <a:ln>
            <a:solidFill>
              <a:schemeClr val="tx1"/>
            </a:solidFill>
          </a:ln>
        </p:spPr>
      </p:pic>
      <p:pic>
        <p:nvPicPr>
          <p:cNvPr id="8" name="Kép 7" descr="A képen képernyőkép, szöveg, sor, szám látható&#10;&#10;Előfordulhat, hogy a mesterséges intelligencia által létrehozott tartalom helytelen.">
            <a:extLst>
              <a:ext uri="{FF2B5EF4-FFF2-40B4-BE49-F238E27FC236}">
                <a16:creationId xmlns:a16="http://schemas.microsoft.com/office/drawing/2014/main" id="{86BA8566-C6C6-E715-1095-11ED5E486D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96130" y="177800"/>
            <a:ext cx="2918070" cy="3683000"/>
          </a:xfrm>
          <a:prstGeom prst="rect">
            <a:avLst/>
          </a:prstGeom>
          <a:ln>
            <a:solidFill>
              <a:schemeClr val="tx1"/>
            </a:solidFill>
          </a:ln>
        </p:spPr>
      </p:pic>
    </p:spTree>
    <p:extLst>
      <p:ext uri="{BB962C8B-B14F-4D97-AF65-F5344CB8AC3E}">
        <p14:creationId xmlns:p14="http://schemas.microsoft.com/office/powerpoint/2010/main" val="85418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5C4D-D697-DF47-C765-9F6FD9C82881}"/>
            </a:ext>
          </a:extLst>
        </p:cNvPr>
        <p:cNvGrpSpPr/>
        <p:nvPr/>
      </p:nvGrpSpPr>
      <p:grpSpPr>
        <a:xfrm>
          <a:off x="0" y="0"/>
          <a:ext cx="0" cy="0"/>
          <a:chOff x="0" y="0"/>
          <a:chExt cx="0" cy="0"/>
        </a:xfrm>
      </p:grpSpPr>
      <p:pic>
        <p:nvPicPr>
          <p:cNvPr id="13" name="Kép 12">
            <a:extLst>
              <a:ext uri="{FF2B5EF4-FFF2-40B4-BE49-F238E27FC236}">
                <a16:creationId xmlns:a16="http://schemas.microsoft.com/office/drawing/2014/main" id="{5D01AF8B-5DBE-AB0C-F2A0-12312F28B64E}"/>
              </a:ext>
            </a:extLst>
          </p:cNvPr>
          <p:cNvPicPr>
            <a:picLocks noChangeAspect="1"/>
          </p:cNvPicPr>
          <p:nvPr/>
        </p:nvPicPr>
        <p:blipFill>
          <a:blip r:embed="rId3"/>
          <a:stretch>
            <a:fillRect/>
          </a:stretch>
        </p:blipFill>
        <p:spPr>
          <a:xfrm>
            <a:off x="7685590" y="1398165"/>
            <a:ext cx="4339219" cy="4713386"/>
          </a:xfrm>
          <a:prstGeom prst="rect">
            <a:avLst/>
          </a:prstGeom>
          <a:ln>
            <a:solidFill>
              <a:schemeClr val="tx1"/>
            </a:solidFill>
          </a:ln>
        </p:spPr>
      </p:pic>
      <p:sp>
        <p:nvSpPr>
          <p:cNvPr id="2" name="Cím 1">
            <a:extLst>
              <a:ext uri="{FF2B5EF4-FFF2-40B4-BE49-F238E27FC236}">
                <a16:creationId xmlns:a16="http://schemas.microsoft.com/office/drawing/2014/main" id="{841D058F-7A4A-F3E3-D8A1-C9CE3E486BF7}"/>
              </a:ext>
            </a:extLst>
          </p:cNvPr>
          <p:cNvSpPr>
            <a:spLocks noGrp="1"/>
          </p:cNvSpPr>
          <p:nvPr>
            <p:ph type="title"/>
          </p:nvPr>
        </p:nvSpPr>
        <p:spPr/>
        <p:txBody>
          <a:bodyPr/>
          <a:lstStyle/>
          <a:p>
            <a:r>
              <a:rPr lang="hu-HU" dirty="0"/>
              <a:t>Északjel, léptékrúd</a:t>
            </a:r>
          </a:p>
        </p:txBody>
      </p:sp>
      <p:sp>
        <p:nvSpPr>
          <p:cNvPr id="3" name="Tartalom helye 2">
            <a:extLst>
              <a:ext uri="{FF2B5EF4-FFF2-40B4-BE49-F238E27FC236}">
                <a16:creationId xmlns:a16="http://schemas.microsoft.com/office/drawing/2014/main" id="{2B945853-22CE-E75F-D9A6-CC0878F91689}"/>
              </a:ext>
            </a:extLst>
          </p:cNvPr>
          <p:cNvSpPr>
            <a:spLocks noGrp="1"/>
          </p:cNvSpPr>
          <p:nvPr>
            <p:ph idx="1"/>
          </p:nvPr>
        </p:nvSpPr>
        <p:spPr>
          <a:xfrm>
            <a:off x="838199" y="1422400"/>
            <a:ext cx="6847390" cy="4754563"/>
          </a:xfrm>
        </p:spPr>
        <p:txBody>
          <a:bodyPr/>
          <a:lstStyle/>
          <a:p>
            <a:r>
              <a:rPr lang="hu-HU" dirty="0"/>
              <a:t>DEMO</a:t>
            </a:r>
          </a:p>
          <a:p>
            <a:pPr lvl="1"/>
            <a:r>
              <a:rPr lang="hu-HU" dirty="0"/>
              <a:t>adjunk fehér hátteret (</a:t>
            </a:r>
            <a:r>
              <a:rPr lang="hu-HU" dirty="0" err="1"/>
              <a:t>Background</a:t>
            </a:r>
            <a:r>
              <a:rPr lang="hu-HU" dirty="0"/>
              <a:t>) és fekete keretet (</a:t>
            </a:r>
            <a:r>
              <a:rPr lang="hu-HU" dirty="0" err="1"/>
              <a:t>Frame</a:t>
            </a:r>
            <a:r>
              <a:rPr lang="hu-HU" dirty="0"/>
              <a:t>) a léptékrúdnak</a:t>
            </a:r>
          </a:p>
          <a:p>
            <a:pPr lvl="1"/>
            <a:r>
              <a:rPr lang="hu-HU" dirty="0"/>
              <a:t>növeljük meg a margót 3 mm-re (Display)</a:t>
            </a:r>
          </a:p>
          <a:p>
            <a:pPr lvl="1"/>
            <a:r>
              <a:rPr lang="hu-HU" dirty="0"/>
              <a:t>nevezzük el "</a:t>
            </a:r>
            <a:r>
              <a:rPr lang="hu-HU" dirty="0" err="1"/>
              <a:t>scale</a:t>
            </a:r>
            <a:r>
              <a:rPr lang="hu-HU" dirty="0"/>
              <a:t> bar"-</a:t>
            </a:r>
            <a:r>
              <a:rPr lang="hu-HU" dirty="0" err="1"/>
              <a:t>nak</a:t>
            </a:r>
            <a:r>
              <a:rPr lang="hu-HU" dirty="0"/>
              <a:t> (</a:t>
            </a:r>
            <a:r>
              <a:rPr lang="hu-HU" dirty="0" err="1"/>
              <a:t>Items</a:t>
            </a:r>
            <a:r>
              <a:rPr lang="hu-HU" dirty="0"/>
              <a:t>)</a:t>
            </a:r>
          </a:p>
          <a:p>
            <a:pPr lvl="1"/>
            <a:r>
              <a:rPr lang="hu-HU" dirty="0"/>
              <a:t>legyen km a mértékegység (</a:t>
            </a:r>
            <a:r>
              <a:rPr lang="hu-HU" dirty="0" err="1"/>
              <a:t>Units</a:t>
            </a:r>
            <a:r>
              <a:rPr lang="hu-HU" dirty="0"/>
              <a:t>)</a:t>
            </a:r>
          </a:p>
          <a:p>
            <a:pPr lvl="1"/>
            <a:r>
              <a:rPr lang="hu-HU" dirty="0"/>
              <a:t>négy darab, fél km-es fő osztásból, azok között pedig felező osztásokból épüljön fel (</a:t>
            </a:r>
            <a:r>
              <a:rPr lang="hu-HU" dirty="0" err="1"/>
              <a:t>Segments</a:t>
            </a:r>
            <a:r>
              <a:rPr lang="hu-HU" dirty="0"/>
              <a:t>), fésűszerű megjelenéssel (Main </a:t>
            </a:r>
            <a:r>
              <a:rPr lang="hu-HU" dirty="0" err="1"/>
              <a:t>Properties</a:t>
            </a:r>
            <a:r>
              <a:rPr lang="hu-HU" dirty="0"/>
              <a:t>)</a:t>
            </a:r>
          </a:p>
        </p:txBody>
      </p:sp>
      <p:sp>
        <p:nvSpPr>
          <p:cNvPr id="4" name="Dátum helye 3">
            <a:extLst>
              <a:ext uri="{FF2B5EF4-FFF2-40B4-BE49-F238E27FC236}">
                <a16:creationId xmlns:a16="http://schemas.microsoft.com/office/drawing/2014/main" id="{AB83C8B3-4939-82C7-5D6E-65197ADFA70B}"/>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Nyíl: jobbra mutató 6">
            <a:extLst>
              <a:ext uri="{FF2B5EF4-FFF2-40B4-BE49-F238E27FC236}">
                <a16:creationId xmlns:a16="http://schemas.microsoft.com/office/drawing/2014/main" id="{08C88830-D3CE-2BC7-EFC8-E6F68354998D}"/>
              </a:ext>
            </a:extLst>
          </p:cNvPr>
          <p:cNvSpPr/>
          <p:nvPr/>
        </p:nvSpPr>
        <p:spPr>
          <a:xfrm>
            <a:off x="10061614" y="2886505"/>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Nyíl: jobbra mutató 7">
            <a:extLst>
              <a:ext uri="{FF2B5EF4-FFF2-40B4-BE49-F238E27FC236}">
                <a16:creationId xmlns:a16="http://schemas.microsoft.com/office/drawing/2014/main" id="{50B8960E-E3CB-38DA-C2FE-0907D2413CF9}"/>
              </a:ext>
            </a:extLst>
          </p:cNvPr>
          <p:cNvSpPr/>
          <p:nvPr/>
        </p:nvSpPr>
        <p:spPr>
          <a:xfrm>
            <a:off x="10061613" y="329247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Nyíl: jobbra mutató 8">
            <a:extLst>
              <a:ext uri="{FF2B5EF4-FFF2-40B4-BE49-F238E27FC236}">
                <a16:creationId xmlns:a16="http://schemas.microsoft.com/office/drawing/2014/main" id="{68BF7056-E47F-06B7-D3B7-EB816E98835B}"/>
              </a:ext>
            </a:extLst>
          </p:cNvPr>
          <p:cNvSpPr/>
          <p:nvPr/>
        </p:nvSpPr>
        <p:spPr>
          <a:xfrm>
            <a:off x="10868409" y="4390382"/>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Nyíl: jobbra mutató 9">
            <a:extLst>
              <a:ext uri="{FF2B5EF4-FFF2-40B4-BE49-F238E27FC236}">
                <a16:creationId xmlns:a16="http://schemas.microsoft.com/office/drawing/2014/main" id="{DDEE8F4C-C577-47D3-546F-559953019BA1}"/>
              </a:ext>
            </a:extLst>
          </p:cNvPr>
          <p:cNvSpPr/>
          <p:nvPr/>
        </p:nvSpPr>
        <p:spPr>
          <a:xfrm>
            <a:off x="10868408" y="4585213"/>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Nyíl: jobbra mutató 10">
            <a:extLst>
              <a:ext uri="{FF2B5EF4-FFF2-40B4-BE49-F238E27FC236}">
                <a16:creationId xmlns:a16="http://schemas.microsoft.com/office/drawing/2014/main" id="{A12E1775-0B02-D849-1A82-51BB7136B5F1}"/>
              </a:ext>
            </a:extLst>
          </p:cNvPr>
          <p:cNvSpPr/>
          <p:nvPr/>
        </p:nvSpPr>
        <p:spPr>
          <a:xfrm>
            <a:off x="10868408" y="5297745"/>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Nyíl: jobbra mutató 11">
            <a:extLst>
              <a:ext uri="{FF2B5EF4-FFF2-40B4-BE49-F238E27FC236}">
                <a16:creationId xmlns:a16="http://schemas.microsoft.com/office/drawing/2014/main" id="{E6170488-463F-BE6E-6F09-F0014B5F26B2}"/>
              </a:ext>
            </a:extLst>
          </p:cNvPr>
          <p:cNvSpPr/>
          <p:nvPr/>
        </p:nvSpPr>
        <p:spPr>
          <a:xfrm>
            <a:off x="10061613" y="5888300"/>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Nyíl: jobbra mutató 13">
            <a:extLst>
              <a:ext uri="{FF2B5EF4-FFF2-40B4-BE49-F238E27FC236}">
                <a16:creationId xmlns:a16="http://schemas.microsoft.com/office/drawing/2014/main" id="{3E81D63A-95F0-1F05-85F3-400C9071461A}"/>
              </a:ext>
            </a:extLst>
          </p:cNvPr>
          <p:cNvSpPr/>
          <p:nvPr/>
        </p:nvSpPr>
        <p:spPr>
          <a:xfrm>
            <a:off x="10564534" y="1728265"/>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7978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524D3-6FEB-8464-F4BF-37EF114A8AD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100F528-6E3F-FDA1-FE59-BAFC6DC1638A}"/>
              </a:ext>
            </a:extLst>
          </p:cNvPr>
          <p:cNvPicPr>
            <a:picLocks noChangeAspect="1"/>
          </p:cNvPicPr>
          <p:nvPr/>
        </p:nvPicPr>
        <p:blipFill>
          <a:blip r:embed="rId3"/>
          <a:stretch>
            <a:fillRect/>
          </a:stretch>
        </p:blipFill>
        <p:spPr>
          <a:xfrm>
            <a:off x="9338195" y="1398165"/>
            <a:ext cx="2663754" cy="4713386"/>
          </a:xfrm>
          <a:prstGeom prst="rect">
            <a:avLst/>
          </a:prstGeom>
          <a:ln>
            <a:solidFill>
              <a:schemeClr val="tx1"/>
            </a:solidFill>
          </a:ln>
        </p:spPr>
      </p:pic>
      <p:sp>
        <p:nvSpPr>
          <p:cNvPr id="2" name="Cím 1">
            <a:extLst>
              <a:ext uri="{FF2B5EF4-FFF2-40B4-BE49-F238E27FC236}">
                <a16:creationId xmlns:a16="http://schemas.microsoft.com/office/drawing/2014/main" id="{14AD9805-7C4C-A4CA-88B9-408759354B59}"/>
              </a:ext>
            </a:extLst>
          </p:cNvPr>
          <p:cNvSpPr>
            <a:spLocks noGrp="1"/>
          </p:cNvSpPr>
          <p:nvPr>
            <p:ph type="title"/>
          </p:nvPr>
        </p:nvSpPr>
        <p:spPr/>
        <p:txBody>
          <a:bodyPr/>
          <a:lstStyle/>
          <a:p>
            <a:r>
              <a:rPr lang="hu-HU" dirty="0"/>
              <a:t>Északjel, léptékrúd</a:t>
            </a:r>
          </a:p>
        </p:txBody>
      </p:sp>
      <p:sp>
        <p:nvSpPr>
          <p:cNvPr id="3" name="Tartalom helye 2">
            <a:extLst>
              <a:ext uri="{FF2B5EF4-FFF2-40B4-BE49-F238E27FC236}">
                <a16:creationId xmlns:a16="http://schemas.microsoft.com/office/drawing/2014/main" id="{76110A45-7C29-214B-F743-0087A7C22B41}"/>
              </a:ext>
            </a:extLst>
          </p:cNvPr>
          <p:cNvSpPr>
            <a:spLocks noGrp="1"/>
          </p:cNvSpPr>
          <p:nvPr>
            <p:ph idx="1"/>
          </p:nvPr>
        </p:nvSpPr>
        <p:spPr>
          <a:xfrm>
            <a:off x="838199" y="1422400"/>
            <a:ext cx="8499996" cy="4754563"/>
          </a:xfrm>
        </p:spPr>
        <p:txBody>
          <a:bodyPr/>
          <a:lstStyle/>
          <a:p>
            <a:r>
              <a:rPr lang="hu-HU" dirty="0"/>
              <a:t>DEMO</a:t>
            </a:r>
          </a:p>
          <a:p>
            <a:pPr lvl="1"/>
            <a:r>
              <a:rPr lang="hu-HU" dirty="0"/>
              <a:t>adjunk </a:t>
            </a:r>
            <a:r>
              <a:rPr lang="hu-HU" dirty="0" err="1"/>
              <a:t>északjelet</a:t>
            </a:r>
            <a:r>
              <a:rPr lang="hu-HU" dirty="0"/>
              <a:t> az elrendezéshez</a:t>
            </a:r>
          </a:p>
          <a:p>
            <a:pPr lvl="1"/>
            <a:r>
              <a:rPr lang="hu-HU" dirty="0"/>
              <a:t>forma gyanánt válasszuk ki a </a:t>
            </a:r>
            <a:r>
              <a:rPr lang="hu-HU" i="1" dirty="0" err="1"/>
              <a:t>north</a:t>
            </a:r>
            <a:r>
              <a:rPr lang="hu-HU" i="1" dirty="0"/>
              <a:t> arrow.jpg</a:t>
            </a:r>
            <a:r>
              <a:rPr lang="hu-HU" dirty="0"/>
              <a:t> rasztergrafikus képfájlt</a:t>
            </a:r>
          </a:p>
          <a:p>
            <a:pPr lvl="1"/>
            <a:r>
              <a:rPr lang="hu-HU" dirty="0"/>
              <a:t>győződjünk meg róla, hogy ez is a térképünkhöz van kötve (Image </a:t>
            </a:r>
            <a:r>
              <a:rPr lang="hu-HU" dirty="0" err="1"/>
              <a:t>Rotation</a:t>
            </a:r>
            <a:r>
              <a:rPr lang="hu-HU" dirty="0"/>
              <a:t>)</a:t>
            </a:r>
          </a:p>
        </p:txBody>
      </p:sp>
      <p:sp>
        <p:nvSpPr>
          <p:cNvPr id="4" name="Dátum helye 3">
            <a:extLst>
              <a:ext uri="{FF2B5EF4-FFF2-40B4-BE49-F238E27FC236}">
                <a16:creationId xmlns:a16="http://schemas.microsoft.com/office/drawing/2014/main" id="{74B78983-54C3-D9F2-C471-80BE7AEE7608}"/>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Nyíl: jobbra mutató 6">
            <a:extLst>
              <a:ext uri="{FF2B5EF4-FFF2-40B4-BE49-F238E27FC236}">
                <a16:creationId xmlns:a16="http://schemas.microsoft.com/office/drawing/2014/main" id="{143E7BC6-ABBF-718D-9C84-6B7DB0C51F48}"/>
              </a:ext>
            </a:extLst>
          </p:cNvPr>
          <p:cNvSpPr/>
          <p:nvPr/>
        </p:nvSpPr>
        <p:spPr>
          <a:xfrm>
            <a:off x="11034714" y="3435355"/>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Nyíl: jobbra mutató 7">
            <a:extLst>
              <a:ext uri="{FF2B5EF4-FFF2-40B4-BE49-F238E27FC236}">
                <a16:creationId xmlns:a16="http://schemas.microsoft.com/office/drawing/2014/main" id="{7FE643D0-D627-F28B-4DA9-DF4B65049677}"/>
              </a:ext>
            </a:extLst>
          </p:cNvPr>
          <p:cNvSpPr/>
          <p:nvPr/>
        </p:nvSpPr>
        <p:spPr>
          <a:xfrm>
            <a:off x="10360842" y="537001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92B8D8C6-538B-05BB-82DA-0071987B5D20}"/>
              </a:ext>
            </a:extLst>
          </p:cNvPr>
          <p:cNvPicPr>
            <a:picLocks noChangeAspect="1"/>
          </p:cNvPicPr>
          <p:nvPr/>
        </p:nvPicPr>
        <p:blipFill>
          <a:blip r:embed="rId4" cstate="screen">
            <a:extLst>
              <a:ext uri="{28A0092B-C50C-407E-A947-70E740481C1C}">
                <a14:useLocalDpi xmlns:a14="http://schemas.microsoft.com/office/drawing/2010/main"/>
              </a:ext>
            </a:extLst>
          </a:blip>
          <a:srcRect t="84060"/>
          <a:stretch>
            <a:fillRect/>
          </a:stretch>
        </p:blipFill>
        <p:spPr>
          <a:xfrm>
            <a:off x="190051" y="1798320"/>
            <a:ext cx="548587" cy="510540"/>
          </a:xfrm>
          <a:prstGeom prst="rect">
            <a:avLst/>
          </a:prstGeom>
          <a:ln>
            <a:solidFill>
              <a:schemeClr val="tx1"/>
            </a:solidFill>
          </a:ln>
        </p:spPr>
      </p:pic>
    </p:spTree>
    <p:extLst>
      <p:ext uri="{BB962C8B-B14F-4D97-AF65-F5344CB8AC3E}">
        <p14:creationId xmlns:p14="http://schemas.microsoft.com/office/powerpoint/2010/main" val="24266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236D-7644-FA8E-F759-FD056266D31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0A34EB8-62BE-2FEB-C5DB-3D07837965A8}"/>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96B8EC36-4895-76B9-2D0C-A2C7B23D801C}"/>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t>kiterjedés/méretarány másolása a szerkesztőfelületről ("Main </a:t>
            </a:r>
            <a:r>
              <a:rPr lang="hu-HU" dirty="0" err="1"/>
              <a:t>Canvas</a:t>
            </a:r>
            <a:r>
              <a:rPr lang="hu-HU" dirty="0"/>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t>méretarány és forgatás</a:t>
            </a:r>
          </a:p>
          <a:p>
            <a:pPr lvl="1"/>
            <a:r>
              <a:rPr lang="hu-HU" dirty="0"/>
              <a:t>rétegek láthatóságának és stílusának zárolása (nem szinkronizálja tovább)</a:t>
            </a:r>
          </a:p>
          <a:p>
            <a:pPr lvl="1"/>
            <a:r>
              <a:rPr lang="hu-HU" dirty="0"/>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95677A1A-D177-E9EB-DA76-77878C086D50}"/>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FC56132A-B658-E369-F752-B2A2A1FF910F}"/>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Tree>
    <p:extLst>
      <p:ext uri="{BB962C8B-B14F-4D97-AF65-F5344CB8AC3E}">
        <p14:creationId xmlns:p14="http://schemas.microsoft.com/office/powerpoint/2010/main" val="381017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BB92-DE75-50B2-339C-CA2CB04137E7}"/>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E90D0DA-D2FC-BB00-CB4C-1D0DC84C9A48}"/>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BD6EE5CA-087C-14DE-9798-D756D29837CF}"/>
              </a:ext>
            </a:extLst>
          </p:cNvPr>
          <p:cNvSpPr>
            <a:spLocks noGrp="1"/>
          </p:cNvSpPr>
          <p:nvPr>
            <p:ph idx="1"/>
          </p:nvPr>
        </p:nvSpPr>
        <p:spPr>
          <a:xfrm>
            <a:off x="838200" y="1422400"/>
            <a:ext cx="7754958" cy="4754563"/>
          </a:xfrm>
        </p:spPr>
        <p:txBody>
          <a:bodyPr/>
          <a:lstStyle/>
          <a:p>
            <a:r>
              <a:rPr lang="hu-HU" dirty="0"/>
              <a:t>főbb gombok</a:t>
            </a:r>
          </a:p>
          <a:p>
            <a:pPr lvl="1"/>
            <a:r>
              <a:rPr lang="hu-HU" dirty="0">
                <a:solidFill>
                  <a:srgbClr val="FF0000"/>
                </a:solidFill>
              </a:rPr>
              <a:t>frissítés</a:t>
            </a:r>
          </a:p>
          <a:p>
            <a:pPr lvl="1"/>
            <a:r>
              <a:rPr lang="hu-HU" dirty="0"/>
              <a:t>kiterjedés/méretarány másolása a szerkesztőfelületről ("Main </a:t>
            </a:r>
            <a:r>
              <a:rPr lang="hu-HU" dirty="0" err="1"/>
              <a:t>Canvas</a:t>
            </a:r>
            <a:r>
              <a:rPr lang="hu-HU" dirty="0"/>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t>méretarány és forgatás</a:t>
            </a:r>
          </a:p>
          <a:p>
            <a:pPr lvl="1"/>
            <a:r>
              <a:rPr lang="hu-HU" dirty="0"/>
              <a:t>rétegek láthatóságának és stílusának zárolása (nem szinkronizálja tovább)</a:t>
            </a:r>
          </a:p>
          <a:p>
            <a:pPr lvl="1"/>
            <a:r>
              <a:rPr lang="hu-HU" dirty="0"/>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E9C0080A-1D86-8427-9733-1D716BF46AC5}"/>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46AA2466-525C-2F0D-C1E1-47DC49D503C0}"/>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Téglalap 4">
            <a:extLst>
              <a:ext uri="{FF2B5EF4-FFF2-40B4-BE49-F238E27FC236}">
                <a16:creationId xmlns:a16="http://schemas.microsoft.com/office/drawing/2014/main" id="{C24A0B56-AD27-AEFE-A4CF-9B7BED74670A}"/>
              </a:ext>
            </a:extLst>
          </p:cNvPr>
          <p:cNvSpPr/>
          <p:nvPr/>
        </p:nvSpPr>
        <p:spPr>
          <a:xfrm flipH="1" flipV="1">
            <a:off x="8593158" y="1414065"/>
            <a:ext cx="203370" cy="2127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3003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D9B3-EFFD-E3CB-1166-30FBCC1F5532}"/>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F6F7B4B-A017-EE00-EC13-6B2336D52178}"/>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00594901-DBEF-072B-02A2-CBF750F4EDE2}"/>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solidFill>
                  <a:srgbClr val="FF0000"/>
                </a:solidFill>
              </a:rPr>
              <a:t>kiterjedés/méretarány másolása a szerkesztőfelületről ("Main </a:t>
            </a:r>
            <a:r>
              <a:rPr lang="hu-HU" dirty="0" err="1">
                <a:solidFill>
                  <a:srgbClr val="FF0000"/>
                </a:solidFill>
              </a:rPr>
              <a:t>Canvas</a:t>
            </a:r>
            <a:r>
              <a:rPr lang="hu-HU" dirty="0">
                <a:solidFill>
                  <a:srgbClr val="FF0000"/>
                </a:solidFill>
              </a:rPr>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t>méretarány és forgatás</a:t>
            </a:r>
          </a:p>
          <a:p>
            <a:pPr lvl="1"/>
            <a:r>
              <a:rPr lang="hu-HU" dirty="0"/>
              <a:t>rétegek láthatóságának és stílusának zárolása (nem szinkronizálja tovább)</a:t>
            </a:r>
          </a:p>
          <a:p>
            <a:pPr lvl="1"/>
            <a:r>
              <a:rPr lang="hu-HU" dirty="0"/>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0027CE35-B17D-E39C-2B12-5981992CFBFB}"/>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907748E4-7519-69A5-8F6A-7A086E15E6CE}"/>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Téglalap 4">
            <a:extLst>
              <a:ext uri="{FF2B5EF4-FFF2-40B4-BE49-F238E27FC236}">
                <a16:creationId xmlns:a16="http://schemas.microsoft.com/office/drawing/2014/main" id="{E9F26AFC-B817-B1E3-4B5E-85233CCFD944}"/>
              </a:ext>
            </a:extLst>
          </p:cNvPr>
          <p:cNvSpPr/>
          <p:nvPr/>
        </p:nvSpPr>
        <p:spPr>
          <a:xfrm flipV="1">
            <a:off x="8811429" y="1422399"/>
            <a:ext cx="893403" cy="2127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62131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8A888CE9-10E1-70D6-D970-9FCF5DEB15F4}"/>
              </a:ext>
            </a:extLst>
          </p:cNvPr>
          <p:cNvPicPr>
            <a:picLocks noChangeAspect="1"/>
          </p:cNvPicPr>
          <p:nvPr/>
        </p:nvPicPr>
        <p:blipFill>
          <a:blip r:embed="rId3"/>
          <a:stretch>
            <a:fillRect/>
          </a:stretch>
        </p:blipFill>
        <p:spPr>
          <a:xfrm>
            <a:off x="7863840" y="1422400"/>
            <a:ext cx="4103993" cy="3599483"/>
          </a:xfrm>
          <a:prstGeom prst="rect">
            <a:avLst/>
          </a:prstGeom>
          <a:ln>
            <a:solidFill>
              <a:schemeClr val="tx1"/>
            </a:solidFill>
          </a:ln>
        </p:spPr>
      </p:pic>
      <p:sp>
        <p:nvSpPr>
          <p:cNvPr id="2" name="Cím 1">
            <a:extLst>
              <a:ext uri="{FF2B5EF4-FFF2-40B4-BE49-F238E27FC236}">
                <a16:creationId xmlns:a16="http://schemas.microsoft.com/office/drawing/2014/main" id="{4B0859AC-6403-7925-4B5A-68CF6EC0096A}"/>
              </a:ext>
            </a:extLst>
          </p:cNvPr>
          <p:cNvSpPr>
            <a:spLocks noGrp="1"/>
          </p:cNvSpPr>
          <p:nvPr>
            <p:ph type="title"/>
          </p:nvPr>
        </p:nvSpPr>
        <p:spPr/>
        <p:txBody>
          <a:bodyPr/>
          <a:lstStyle/>
          <a:p>
            <a:r>
              <a:rPr lang="hu-HU" dirty="0"/>
              <a:t>Nyomtatási elrendezések</a:t>
            </a:r>
          </a:p>
        </p:txBody>
      </p:sp>
      <p:sp>
        <p:nvSpPr>
          <p:cNvPr id="3" name="Tartalom helye 2">
            <a:extLst>
              <a:ext uri="{FF2B5EF4-FFF2-40B4-BE49-F238E27FC236}">
                <a16:creationId xmlns:a16="http://schemas.microsoft.com/office/drawing/2014/main" id="{ACB585A0-6294-7825-23D4-F1B03A297699}"/>
              </a:ext>
            </a:extLst>
          </p:cNvPr>
          <p:cNvSpPr>
            <a:spLocks noGrp="1"/>
          </p:cNvSpPr>
          <p:nvPr>
            <p:ph idx="1"/>
          </p:nvPr>
        </p:nvSpPr>
        <p:spPr>
          <a:xfrm>
            <a:off x="838200" y="1422400"/>
            <a:ext cx="7025640" cy="4754563"/>
          </a:xfrm>
        </p:spPr>
        <p:txBody>
          <a:bodyPr/>
          <a:lstStyle/>
          <a:p>
            <a:r>
              <a:rPr lang="hu-HU" dirty="0"/>
              <a:t>Project &gt; </a:t>
            </a:r>
            <a:r>
              <a:rPr lang="hu-HU" dirty="0" err="1"/>
              <a:t>Layout</a:t>
            </a:r>
            <a:r>
              <a:rPr lang="hu-HU" dirty="0"/>
              <a:t> Manager…</a:t>
            </a:r>
          </a:p>
          <a:p>
            <a:pPr lvl="1"/>
            <a:r>
              <a:rPr lang="hu-HU" dirty="0"/>
              <a:t>megnyithatunk korábban összerakott elrendezéseket</a:t>
            </a:r>
          </a:p>
          <a:p>
            <a:pPr lvl="1"/>
            <a:r>
              <a:rPr lang="hu-HU" dirty="0"/>
              <a:t>létrehozhatunk újat</a:t>
            </a:r>
          </a:p>
          <a:p>
            <a:pPr lvl="1"/>
            <a:endParaRPr lang="hu-HU" dirty="0"/>
          </a:p>
        </p:txBody>
      </p:sp>
      <p:sp>
        <p:nvSpPr>
          <p:cNvPr id="4" name="Dátum helye 3">
            <a:extLst>
              <a:ext uri="{FF2B5EF4-FFF2-40B4-BE49-F238E27FC236}">
                <a16:creationId xmlns:a16="http://schemas.microsoft.com/office/drawing/2014/main" id="{A4847F6A-8276-D9AF-E624-385355B7305E}"/>
              </a:ext>
            </a:extLst>
          </p:cNvPr>
          <p:cNvSpPr>
            <a:spLocks noGrp="1"/>
          </p:cNvSpPr>
          <p:nvPr>
            <p:ph type="dt" sz="half" idx="10"/>
          </p:nvPr>
        </p:nvSpPr>
        <p:spPr/>
        <p:txBody>
          <a:bodyPr/>
          <a:lstStyle/>
          <a:p>
            <a:fld id="{2BF85AB2-E072-4841-8235-06FBDC2E49E4}" type="datetime10">
              <a:rPr lang="en-US" smtClean="0"/>
              <a:t>18:24</a:t>
            </a:fld>
            <a:endParaRPr lang="en-US"/>
          </a:p>
        </p:txBody>
      </p:sp>
    </p:spTree>
    <p:extLst>
      <p:ext uri="{BB962C8B-B14F-4D97-AF65-F5344CB8AC3E}">
        <p14:creationId xmlns:p14="http://schemas.microsoft.com/office/powerpoint/2010/main" val="4198917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D43F-D34F-1807-E7B6-A733693C157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A8618AB-19D7-FBA4-C280-5A4DCFFE4502}"/>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791AE131-D989-7B3D-B752-8CD793893284}"/>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t>kiterjedés/méretarány másolása a szerkesztőfelületről ("Main </a:t>
            </a:r>
            <a:r>
              <a:rPr lang="hu-HU" dirty="0" err="1"/>
              <a:t>Canvas</a:t>
            </a:r>
            <a:r>
              <a:rPr lang="hu-HU" dirty="0"/>
              <a:t>") vagy -re</a:t>
            </a:r>
          </a:p>
          <a:p>
            <a:pPr lvl="1"/>
            <a:r>
              <a:rPr lang="hu-HU" dirty="0">
                <a:solidFill>
                  <a:srgbClr val="FF0000"/>
                </a:solidFill>
              </a:rPr>
              <a:t>"</a:t>
            </a:r>
            <a:r>
              <a:rPr lang="hu-HU" dirty="0" err="1">
                <a:solidFill>
                  <a:srgbClr val="FF0000"/>
                </a:solidFill>
              </a:rPr>
              <a:t>Interactively</a:t>
            </a:r>
            <a:r>
              <a:rPr lang="hu-HU" dirty="0">
                <a:solidFill>
                  <a:srgbClr val="FF0000"/>
                </a:solidFill>
              </a:rPr>
              <a:t> Edit Map </a:t>
            </a:r>
            <a:r>
              <a:rPr lang="hu-HU" dirty="0" err="1">
                <a:solidFill>
                  <a:srgbClr val="FF0000"/>
                </a:solidFill>
              </a:rPr>
              <a:t>Extent</a:t>
            </a:r>
            <a:r>
              <a:rPr lang="hu-HU" dirty="0">
                <a:solidFill>
                  <a:srgbClr val="FF0000"/>
                </a:solidFill>
              </a:rPr>
              <a:t>": </a:t>
            </a:r>
            <a:r>
              <a:rPr lang="hu-HU" dirty="0" err="1">
                <a:solidFill>
                  <a:srgbClr val="FF0000"/>
                </a:solidFill>
              </a:rPr>
              <a:t>zoomolás</a:t>
            </a:r>
            <a:r>
              <a:rPr lang="hu-HU" dirty="0">
                <a:solidFill>
                  <a:srgbClr val="FF0000"/>
                </a:solidFill>
              </a:rPr>
              <a:t> engedélyezve</a:t>
            </a:r>
          </a:p>
          <a:p>
            <a:r>
              <a:rPr lang="hu-HU" dirty="0"/>
              <a:t>főbb tulajdonságok</a:t>
            </a:r>
          </a:p>
          <a:p>
            <a:pPr lvl="1"/>
            <a:r>
              <a:rPr lang="hu-HU" dirty="0"/>
              <a:t>méretarány és forgatás</a:t>
            </a:r>
          </a:p>
          <a:p>
            <a:pPr lvl="1"/>
            <a:r>
              <a:rPr lang="hu-HU" dirty="0"/>
              <a:t>rétegek láthatóságának és stílusának zárolása (nem szinkronizálja tovább)</a:t>
            </a:r>
          </a:p>
          <a:p>
            <a:pPr lvl="1"/>
            <a:r>
              <a:rPr lang="hu-HU" dirty="0"/>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8E687CE3-BE81-975F-20BF-8A9138C80461}"/>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643801DA-F976-D737-2545-AD18D4DA117E}"/>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Téglalap 4">
            <a:extLst>
              <a:ext uri="{FF2B5EF4-FFF2-40B4-BE49-F238E27FC236}">
                <a16:creationId xmlns:a16="http://schemas.microsoft.com/office/drawing/2014/main" id="{4221EC4F-B23E-653B-F63B-73AA9F9CC0AF}"/>
              </a:ext>
            </a:extLst>
          </p:cNvPr>
          <p:cNvSpPr/>
          <p:nvPr/>
        </p:nvSpPr>
        <p:spPr>
          <a:xfrm flipH="1" flipV="1">
            <a:off x="9915072" y="1422400"/>
            <a:ext cx="203370" cy="2127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0445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93973-AA8B-5FBF-6C55-0C4BA8DE7A89}"/>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C2C0DFDF-D4BF-5363-0CD6-6FB16A98364F}"/>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A3097486-71D4-C1B6-08F6-311C839EF09A}"/>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t>kiterjedés/méretarány másolása a szerkesztőfelületről ("Main </a:t>
            </a:r>
            <a:r>
              <a:rPr lang="hu-HU" dirty="0" err="1"/>
              <a:t>Canvas</a:t>
            </a:r>
            <a:r>
              <a:rPr lang="hu-HU" dirty="0"/>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solidFill>
                  <a:srgbClr val="FF0000"/>
                </a:solidFill>
              </a:rPr>
              <a:t>méretarány és forgatás</a:t>
            </a:r>
          </a:p>
          <a:p>
            <a:pPr lvl="1"/>
            <a:r>
              <a:rPr lang="hu-HU" dirty="0"/>
              <a:t>rétegek láthatóságának és stílusának zárolása (nem szinkronizálja tovább)</a:t>
            </a:r>
          </a:p>
          <a:p>
            <a:pPr lvl="1"/>
            <a:r>
              <a:rPr lang="hu-HU" dirty="0"/>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541C8492-D013-B30B-D128-4F2E67493533}"/>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E25BC9CB-3C35-E646-27D8-809D069A0BD4}"/>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Téglalap 4">
            <a:extLst>
              <a:ext uri="{FF2B5EF4-FFF2-40B4-BE49-F238E27FC236}">
                <a16:creationId xmlns:a16="http://schemas.microsoft.com/office/drawing/2014/main" id="{5C8FB481-D5AA-5366-5999-4493D4A63EA8}"/>
              </a:ext>
            </a:extLst>
          </p:cNvPr>
          <p:cNvSpPr/>
          <p:nvPr/>
        </p:nvSpPr>
        <p:spPr>
          <a:xfrm flipV="1">
            <a:off x="8708321" y="1935299"/>
            <a:ext cx="2900363" cy="568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1285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6267-4743-7B4C-F847-FE001A3191A6}"/>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3A0369C8-A8A1-BD3D-77F7-B04942C446A2}"/>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D2BA5E50-7C04-CAB1-231E-BE7E93724D76}"/>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t>kiterjedés/méretarány másolása a szerkesztőfelületről ("Main </a:t>
            </a:r>
            <a:r>
              <a:rPr lang="hu-HU" dirty="0" err="1"/>
              <a:t>Canvas</a:t>
            </a:r>
            <a:r>
              <a:rPr lang="hu-HU" dirty="0"/>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t>méretarány és forgatás</a:t>
            </a:r>
          </a:p>
          <a:p>
            <a:pPr lvl="1"/>
            <a:r>
              <a:rPr lang="hu-HU" dirty="0">
                <a:solidFill>
                  <a:srgbClr val="FF0000"/>
                </a:solidFill>
              </a:rPr>
              <a:t>rétegek láthatóságának és stílusának zárolása (nem szinkronizálja tovább)</a:t>
            </a:r>
          </a:p>
          <a:p>
            <a:pPr lvl="1"/>
            <a:r>
              <a:rPr lang="hu-HU" dirty="0"/>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4306FE1E-4EE8-00C1-AC7B-0E764DCCAFAC}"/>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0C6FBF4A-E16B-0C3A-15B2-C2D77404DB0A}"/>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Téglalap 4">
            <a:extLst>
              <a:ext uri="{FF2B5EF4-FFF2-40B4-BE49-F238E27FC236}">
                <a16:creationId xmlns:a16="http://schemas.microsoft.com/office/drawing/2014/main" id="{ABA32C69-8AFE-2730-B5C7-30216E48745F}"/>
              </a:ext>
            </a:extLst>
          </p:cNvPr>
          <p:cNvSpPr/>
          <p:nvPr/>
        </p:nvSpPr>
        <p:spPr>
          <a:xfrm flipV="1">
            <a:off x="8719895" y="3515517"/>
            <a:ext cx="2900363" cy="568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1293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AD6-E335-2AFA-044F-0A7A923E5B2B}"/>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244A32B-1031-902A-3E8A-46A1A26EE019}"/>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802C11E8-2F77-160C-2149-E6892ABE20CC}"/>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t>kiterjedés/méretarány másolása a szerkesztőfelületről ("Main </a:t>
            </a:r>
            <a:r>
              <a:rPr lang="hu-HU" dirty="0" err="1"/>
              <a:t>Canvas</a:t>
            </a:r>
            <a:r>
              <a:rPr lang="hu-HU" dirty="0"/>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t>méretarány és forgatás</a:t>
            </a:r>
          </a:p>
          <a:p>
            <a:pPr lvl="1"/>
            <a:r>
              <a:rPr lang="hu-HU" dirty="0"/>
              <a:t>rétegek láthatóságának és stílusának zárolása (nem szinkronizálja tovább)</a:t>
            </a:r>
          </a:p>
          <a:p>
            <a:pPr lvl="1"/>
            <a:r>
              <a:rPr lang="hu-HU" dirty="0">
                <a:solidFill>
                  <a:srgbClr val="FF0000"/>
                </a:solidFill>
              </a:rPr>
              <a:t>terjedelem</a:t>
            </a:r>
          </a:p>
          <a:p>
            <a:pPr lvl="1"/>
            <a:r>
              <a:rPr lang="hu-HU" dirty="0"/>
              <a:t>rácsháló, keret és koordináta-feliratok</a:t>
            </a:r>
          </a:p>
        </p:txBody>
      </p:sp>
      <p:sp>
        <p:nvSpPr>
          <p:cNvPr id="4" name="Dátum helye 3">
            <a:extLst>
              <a:ext uri="{FF2B5EF4-FFF2-40B4-BE49-F238E27FC236}">
                <a16:creationId xmlns:a16="http://schemas.microsoft.com/office/drawing/2014/main" id="{DF4F528F-0748-9E1F-0848-A9B1A4E071DD}"/>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C3754BA9-3304-AA3B-9EE6-86F5D1A7471C}"/>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Téglalap 4">
            <a:extLst>
              <a:ext uri="{FF2B5EF4-FFF2-40B4-BE49-F238E27FC236}">
                <a16:creationId xmlns:a16="http://schemas.microsoft.com/office/drawing/2014/main" id="{87FD301B-ACD2-3F5F-8588-B092EB041A7B}"/>
              </a:ext>
            </a:extLst>
          </p:cNvPr>
          <p:cNvSpPr/>
          <p:nvPr/>
        </p:nvSpPr>
        <p:spPr>
          <a:xfrm flipV="1">
            <a:off x="8593158" y="4088190"/>
            <a:ext cx="3436917" cy="13557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70711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E2F1-317E-C193-F8F9-673A981C8EE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25C9773-5B98-2659-A497-B24E8F9F6F26}"/>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37F59710-0880-072B-7F42-C3E151F67297}"/>
              </a:ext>
            </a:extLst>
          </p:cNvPr>
          <p:cNvSpPr>
            <a:spLocks noGrp="1"/>
          </p:cNvSpPr>
          <p:nvPr>
            <p:ph idx="1"/>
          </p:nvPr>
        </p:nvSpPr>
        <p:spPr>
          <a:xfrm>
            <a:off x="838200" y="1422400"/>
            <a:ext cx="7754958" cy="4754563"/>
          </a:xfrm>
        </p:spPr>
        <p:txBody>
          <a:bodyPr/>
          <a:lstStyle/>
          <a:p>
            <a:r>
              <a:rPr lang="hu-HU" dirty="0"/>
              <a:t>főbb gombok</a:t>
            </a:r>
          </a:p>
          <a:p>
            <a:pPr lvl="1"/>
            <a:r>
              <a:rPr lang="hu-HU" dirty="0"/>
              <a:t>frissítés</a:t>
            </a:r>
          </a:p>
          <a:p>
            <a:pPr lvl="1"/>
            <a:r>
              <a:rPr lang="hu-HU" dirty="0"/>
              <a:t>kiterjedés/méretarány másolása a szerkesztőfelületről ("Main </a:t>
            </a:r>
            <a:r>
              <a:rPr lang="hu-HU" dirty="0" err="1"/>
              <a:t>Canvas</a:t>
            </a:r>
            <a:r>
              <a:rPr lang="hu-HU" dirty="0"/>
              <a:t>") vagy -re</a:t>
            </a:r>
          </a:p>
          <a:p>
            <a:pPr lvl="1"/>
            <a:r>
              <a:rPr lang="hu-HU" dirty="0"/>
              <a:t>"</a:t>
            </a:r>
            <a:r>
              <a:rPr lang="hu-HU" dirty="0" err="1"/>
              <a:t>Interactively</a:t>
            </a:r>
            <a:r>
              <a:rPr lang="hu-HU" dirty="0"/>
              <a:t> Edit Map </a:t>
            </a:r>
            <a:r>
              <a:rPr lang="hu-HU" dirty="0" err="1"/>
              <a:t>Extent</a:t>
            </a:r>
            <a:r>
              <a:rPr lang="hu-HU" dirty="0"/>
              <a:t>": </a:t>
            </a:r>
            <a:r>
              <a:rPr lang="hu-HU" dirty="0" err="1"/>
              <a:t>zoomolás</a:t>
            </a:r>
            <a:r>
              <a:rPr lang="hu-HU" dirty="0"/>
              <a:t> engedélyezve</a:t>
            </a:r>
          </a:p>
          <a:p>
            <a:r>
              <a:rPr lang="hu-HU" dirty="0"/>
              <a:t>főbb tulajdonságok</a:t>
            </a:r>
          </a:p>
          <a:p>
            <a:pPr lvl="1"/>
            <a:r>
              <a:rPr lang="hu-HU" dirty="0"/>
              <a:t>méretarány és forgatás</a:t>
            </a:r>
          </a:p>
          <a:p>
            <a:pPr lvl="1"/>
            <a:r>
              <a:rPr lang="hu-HU" dirty="0"/>
              <a:t>rétegek láthatóságának és stílusának zárolása (nem szinkronizálja tovább)</a:t>
            </a:r>
          </a:p>
          <a:p>
            <a:pPr lvl="1"/>
            <a:r>
              <a:rPr lang="hu-HU" dirty="0"/>
              <a:t>terjedelem</a:t>
            </a:r>
          </a:p>
          <a:p>
            <a:pPr lvl="1"/>
            <a:r>
              <a:rPr lang="hu-HU" dirty="0">
                <a:solidFill>
                  <a:srgbClr val="FF0000"/>
                </a:solidFill>
              </a:rPr>
              <a:t>rácsháló, keret és koordináta-feliratok</a:t>
            </a:r>
          </a:p>
        </p:txBody>
      </p:sp>
      <p:sp>
        <p:nvSpPr>
          <p:cNvPr id="4" name="Dátum helye 3">
            <a:extLst>
              <a:ext uri="{FF2B5EF4-FFF2-40B4-BE49-F238E27FC236}">
                <a16:creationId xmlns:a16="http://schemas.microsoft.com/office/drawing/2014/main" id="{095CE5AA-D7F3-7A19-6ACC-C810AF26F875}"/>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9" name="Kép 8">
            <a:extLst>
              <a:ext uri="{FF2B5EF4-FFF2-40B4-BE49-F238E27FC236}">
                <a16:creationId xmlns:a16="http://schemas.microsoft.com/office/drawing/2014/main" id="{8DDAAC22-7B28-1B72-0051-13F5DCFC862A}"/>
              </a:ext>
            </a:extLst>
          </p:cNvPr>
          <p:cNvPicPr>
            <a:picLocks noChangeAspect="1"/>
          </p:cNvPicPr>
          <p:nvPr/>
        </p:nvPicPr>
        <p:blipFill>
          <a:blip r:embed="rId3"/>
          <a:stretch>
            <a:fillRect/>
          </a:stretch>
        </p:blipFill>
        <p:spPr>
          <a:xfrm>
            <a:off x="8593158" y="1414066"/>
            <a:ext cx="3436917" cy="4673601"/>
          </a:xfrm>
          <a:prstGeom prst="rect">
            <a:avLst/>
          </a:prstGeom>
          <a:ln>
            <a:solidFill>
              <a:schemeClr val="tx1"/>
            </a:solidFill>
          </a:ln>
        </p:spPr>
      </p:pic>
      <p:sp>
        <p:nvSpPr>
          <p:cNvPr id="5" name="Nyíl: jobbra mutató 4">
            <a:extLst>
              <a:ext uri="{FF2B5EF4-FFF2-40B4-BE49-F238E27FC236}">
                <a16:creationId xmlns:a16="http://schemas.microsoft.com/office/drawing/2014/main" id="{F54D5D61-D3D4-DE0E-B269-8917A74B2C81}"/>
              </a:ext>
            </a:extLst>
          </p:cNvPr>
          <p:cNvSpPr/>
          <p:nvPr/>
        </p:nvSpPr>
        <p:spPr>
          <a:xfrm>
            <a:off x="8593158" y="587454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71503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0D3F43A8-1D95-4719-DA2E-3379802FE88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652062" y="179594"/>
            <a:ext cx="3398425" cy="1666347"/>
          </a:xfrm>
          <a:prstGeom prst="rect">
            <a:avLst/>
          </a:prstGeom>
          <a:ln>
            <a:solidFill>
              <a:schemeClr val="tx1"/>
            </a:solidFill>
          </a:ln>
        </p:spPr>
      </p:pic>
      <p:sp>
        <p:nvSpPr>
          <p:cNvPr id="2" name="Cím 1">
            <a:extLst>
              <a:ext uri="{FF2B5EF4-FFF2-40B4-BE49-F238E27FC236}">
                <a16:creationId xmlns:a16="http://schemas.microsoft.com/office/drawing/2014/main" id="{6103D0D1-481C-70BB-B7BA-78E6952DCDF1}"/>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E0B1C4E8-CAD7-07FE-0CC3-3A4B292CA5D0}"/>
              </a:ext>
            </a:extLst>
          </p:cNvPr>
          <p:cNvSpPr>
            <a:spLocks noGrp="1"/>
          </p:cNvSpPr>
          <p:nvPr>
            <p:ph idx="1"/>
          </p:nvPr>
        </p:nvSpPr>
        <p:spPr>
          <a:xfrm>
            <a:off x="3791235" y="1435911"/>
            <a:ext cx="4860827" cy="4754563"/>
          </a:xfrm>
        </p:spPr>
        <p:txBody>
          <a:bodyPr/>
          <a:lstStyle/>
          <a:p>
            <a:r>
              <a:rPr lang="hu-HU" dirty="0"/>
              <a:t>több rács is megadható</a:t>
            </a:r>
          </a:p>
          <a:p>
            <a:pPr lvl="1"/>
            <a:r>
              <a:rPr lang="hu-HU" dirty="0"/>
              <a:t>pl. fő- és mellékrács (vastag + vékony)</a:t>
            </a:r>
          </a:p>
          <a:p>
            <a:pPr lvl="1"/>
            <a:r>
              <a:rPr lang="hu-HU" dirty="0"/>
              <a:t>vagy eltérő koordináta-rendszer szerint (WGS-84 és nemzeti)</a:t>
            </a:r>
          </a:p>
          <a:p>
            <a:r>
              <a:rPr lang="hu-HU" dirty="0"/>
              <a:t>a "</a:t>
            </a:r>
            <a:r>
              <a:rPr lang="hu-HU" dirty="0" err="1"/>
              <a:t>grid</a:t>
            </a:r>
            <a:r>
              <a:rPr lang="hu-HU" dirty="0"/>
              <a:t>" három komponensből áll</a:t>
            </a:r>
            <a:br>
              <a:rPr lang="hu-HU" dirty="0"/>
            </a:br>
            <a:r>
              <a:rPr lang="hu-HU" dirty="0"/>
              <a:t>(ezek egymástól függetlenül ki-be kapcsolhatóak):</a:t>
            </a:r>
          </a:p>
          <a:p>
            <a:pPr lvl="1"/>
            <a:r>
              <a:rPr lang="hu-HU" dirty="0"/>
              <a:t>rács vagy szálkeresztek</a:t>
            </a:r>
          </a:p>
          <a:p>
            <a:pPr lvl="1"/>
            <a:r>
              <a:rPr lang="hu-HU" dirty="0"/>
              <a:t>keret ("zebra", vonal osztástüskékkel, csak vonal)</a:t>
            </a:r>
          </a:p>
          <a:p>
            <a:pPr lvl="1"/>
            <a:r>
              <a:rPr lang="hu-HU" dirty="0"/>
              <a:t>koordináta-feliratok</a:t>
            </a:r>
          </a:p>
        </p:txBody>
      </p:sp>
      <p:sp>
        <p:nvSpPr>
          <p:cNvPr id="4" name="Dátum helye 3">
            <a:extLst>
              <a:ext uri="{FF2B5EF4-FFF2-40B4-BE49-F238E27FC236}">
                <a16:creationId xmlns:a16="http://schemas.microsoft.com/office/drawing/2014/main" id="{61C19A7F-2CED-31A2-626C-361C71A67B2C}"/>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14" name="Kép 13" descr="A képen térkép, atlasz, szöveg látható&#10;&#10;Előfordulhat, hogy a mesterséges intelligencia által létrehozott tartalom helytelen.">
            <a:extLst>
              <a:ext uri="{FF2B5EF4-FFF2-40B4-BE49-F238E27FC236}">
                <a16:creationId xmlns:a16="http://schemas.microsoft.com/office/drawing/2014/main" id="{751775B7-6520-9009-F5B1-282AD5D28AE5}"/>
              </a:ext>
            </a:extLst>
          </p:cNvPr>
          <p:cNvPicPr>
            <a:picLocks noChangeAspect="1"/>
          </p:cNvPicPr>
          <p:nvPr/>
        </p:nvPicPr>
        <p:blipFill>
          <a:blip r:embed="rId4" cstate="screen">
            <a:extLst>
              <a:ext uri="{28A0092B-C50C-407E-A947-70E740481C1C}">
                <a14:useLocalDpi xmlns:a14="http://schemas.microsoft.com/office/drawing/2010/main"/>
              </a:ext>
            </a:extLst>
          </a:blip>
          <a:srcRect l="4301" t="3197" r="3104" b="2842"/>
          <a:stretch/>
        </p:blipFill>
        <p:spPr>
          <a:xfrm>
            <a:off x="141513" y="1435911"/>
            <a:ext cx="3451966" cy="4709658"/>
          </a:xfrm>
          <a:prstGeom prst="rect">
            <a:avLst/>
          </a:prstGeom>
          <a:ln>
            <a:solidFill>
              <a:schemeClr val="tx1"/>
            </a:solidFill>
          </a:ln>
        </p:spPr>
      </p:pic>
      <p:pic>
        <p:nvPicPr>
          <p:cNvPr id="16" name="Kép 15" descr="A képen szöveg, sor, diagram, szám látható&#10;&#10;Előfordulhat, hogy a mesterséges intelligencia által létrehozott tartalom helytelen.">
            <a:extLst>
              <a:ext uri="{FF2B5EF4-FFF2-40B4-BE49-F238E27FC236}">
                <a16:creationId xmlns:a16="http://schemas.microsoft.com/office/drawing/2014/main" id="{E837FC4E-2DAA-86BD-2B53-BF2F21E5807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74100" y="4506107"/>
            <a:ext cx="3376387" cy="2235609"/>
          </a:xfrm>
          <a:prstGeom prst="rect">
            <a:avLst/>
          </a:prstGeom>
          <a:ln>
            <a:solidFill>
              <a:schemeClr val="tx1"/>
            </a:solidFill>
          </a:ln>
        </p:spPr>
      </p:pic>
      <p:pic>
        <p:nvPicPr>
          <p:cNvPr id="20" name="Kép 19" descr="A képen szöveg, képernyőkép, Grafikai szoftver, szoftver látható&#10;&#10;Előfordulhat, hogy a mesterséges intelligencia által létrehozott tartalom helytelen.">
            <a:extLst>
              <a:ext uri="{FF2B5EF4-FFF2-40B4-BE49-F238E27FC236}">
                <a16:creationId xmlns:a16="http://schemas.microsoft.com/office/drawing/2014/main" id="{9B5B1142-5D8F-BCAA-DFED-91953BEA0C4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52062" y="2032058"/>
            <a:ext cx="3398425" cy="2235609"/>
          </a:xfrm>
          <a:prstGeom prst="rect">
            <a:avLst/>
          </a:prstGeom>
          <a:ln>
            <a:solidFill>
              <a:schemeClr val="tx1"/>
            </a:solidFill>
          </a:ln>
        </p:spPr>
      </p:pic>
    </p:spTree>
    <p:extLst>
      <p:ext uri="{BB962C8B-B14F-4D97-AF65-F5344CB8AC3E}">
        <p14:creationId xmlns:p14="http://schemas.microsoft.com/office/powerpoint/2010/main" val="642346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C0CC-D97F-7C6C-06BF-EBDA66230AC4}"/>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B2C040A3-D166-A836-8499-55530FCE6F61}"/>
              </a:ext>
            </a:extLst>
          </p:cNvPr>
          <p:cNvPicPr>
            <a:picLocks noChangeAspect="1"/>
          </p:cNvPicPr>
          <p:nvPr/>
        </p:nvPicPr>
        <p:blipFill>
          <a:blip r:embed="rId2"/>
          <a:stretch>
            <a:fillRect/>
          </a:stretch>
        </p:blipFill>
        <p:spPr>
          <a:xfrm>
            <a:off x="8395298" y="1422401"/>
            <a:ext cx="3657001" cy="4724400"/>
          </a:xfrm>
          <a:prstGeom prst="rect">
            <a:avLst/>
          </a:prstGeom>
          <a:ln>
            <a:solidFill>
              <a:schemeClr val="tx1"/>
            </a:solidFill>
          </a:ln>
        </p:spPr>
      </p:pic>
      <p:sp>
        <p:nvSpPr>
          <p:cNvPr id="2" name="Cím 1">
            <a:extLst>
              <a:ext uri="{FF2B5EF4-FFF2-40B4-BE49-F238E27FC236}">
                <a16:creationId xmlns:a16="http://schemas.microsoft.com/office/drawing/2014/main" id="{31898215-D01B-FCC5-A028-99B35B5595D4}"/>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3720B2B2-0F3B-11C1-3B37-63BF07B1A524}"/>
              </a:ext>
            </a:extLst>
          </p:cNvPr>
          <p:cNvSpPr>
            <a:spLocks noGrp="1"/>
          </p:cNvSpPr>
          <p:nvPr>
            <p:ph idx="1"/>
          </p:nvPr>
        </p:nvSpPr>
        <p:spPr>
          <a:xfrm>
            <a:off x="838200" y="1422400"/>
            <a:ext cx="7557098" cy="4754563"/>
          </a:xfrm>
        </p:spPr>
        <p:txBody>
          <a:bodyPr/>
          <a:lstStyle/>
          <a:p>
            <a:r>
              <a:rPr lang="hu-HU" dirty="0"/>
              <a:t>rácsháló jellemzői</a:t>
            </a:r>
          </a:p>
          <a:p>
            <a:pPr lvl="1"/>
            <a:r>
              <a:rPr lang="hu-HU" dirty="0">
                <a:solidFill>
                  <a:srgbClr val="FF0000"/>
                </a:solidFill>
              </a:rPr>
              <a:t>típus</a:t>
            </a:r>
          </a:p>
          <a:p>
            <a:pPr lvl="1"/>
            <a:r>
              <a:rPr lang="hu-HU" dirty="0"/>
              <a:t>koordináta-rendszer</a:t>
            </a:r>
          </a:p>
          <a:p>
            <a:pPr lvl="1"/>
            <a:r>
              <a:rPr lang="hu-HU" dirty="0"/>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2446F8AC-E31F-1ADC-0F93-6E6586D7B075}"/>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Téglalap 6">
            <a:extLst>
              <a:ext uri="{FF2B5EF4-FFF2-40B4-BE49-F238E27FC236}">
                <a16:creationId xmlns:a16="http://schemas.microsoft.com/office/drawing/2014/main" id="{707C7F7C-2F9C-0E50-661B-5B4638E54DCF}"/>
              </a:ext>
            </a:extLst>
          </p:cNvPr>
          <p:cNvSpPr/>
          <p:nvPr/>
        </p:nvSpPr>
        <p:spPr>
          <a:xfrm flipV="1">
            <a:off x="8476344" y="1658620"/>
            <a:ext cx="3499755" cy="266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E30EF88C-B6FE-115C-3D2B-F19FCD42FBE9}"/>
              </a:ext>
            </a:extLst>
          </p:cNvPr>
          <p:cNvPicPr>
            <a:picLocks noChangeAspect="1"/>
          </p:cNvPicPr>
          <p:nvPr/>
        </p:nvPicPr>
        <p:blipFill>
          <a:blip r:embed="rId3"/>
          <a:srcRect l="17981" t="64555" r="14768" b="11743"/>
          <a:stretch>
            <a:fillRect/>
          </a:stretch>
        </p:blipFill>
        <p:spPr>
          <a:xfrm>
            <a:off x="8814097" y="2878496"/>
            <a:ext cx="939801" cy="139700"/>
          </a:xfrm>
          <a:prstGeom prst="rect">
            <a:avLst/>
          </a:prstGeom>
        </p:spPr>
      </p:pic>
      <p:pic>
        <p:nvPicPr>
          <p:cNvPr id="6" name="Kép 5">
            <a:extLst>
              <a:ext uri="{FF2B5EF4-FFF2-40B4-BE49-F238E27FC236}">
                <a16:creationId xmlns:a16="http://schemas.microsoft.com/office/drawing/2014/main" id="{6BFBAC56-FAE8-19A2-5C51-6F6EAF6F90A1}"/>
              </a:ext>
            </a:extLst>
          </p:cNvPr>
          <p:cNvPicPr>
            <a:picLocks noChangeAspect="1"/>
          </p:cNvPicPr>
          <p:nvPr/>
        </p:nvPicPr>
        <p:blipFill>
          <a:blip r:embed="rId3"/>
          <a:srcRect l="17981" t="64555" r="14768" b="11743"/>
          <a:stretch>
            <a:fillRect/>
          </a:stretch>
        </p:blipFill>
        <p:spPr>
          <a:xfrm>
            <a:off x="8814096" y="2578856"/>
            <a:ext cx="939801" cy="139700"/>
          </a:xfrm>
          <a:prstGeom prst="rect">
            <a:avLst/>
          </a:prstGeom>
        </p:spPr>
      </p:pic>
    </p:spTree>
    <p:extLst>
      <p:ext uri="{BB962C8B-B14F-4D97-AF65-F5344CB8AC3E}">
        <p14:creationId xmlns:p14="http://schemas.microsoft.com/office/powerpoint/2010/main" val="36064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ACA6-1A12-70F5-D3B5-D822645884CB}"/>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6C1232D0-8C3F-973A-748F-D6F0A067ACF8}"/>
              </a:ext>
            </a:extLst>
          </p:cNvPr>
          <p:cNvPicPr>
            <a:picLocks noChangeAspect="1"/>
          </p:cNvPicPr>
          <p:nvPr/>
        </p:nvPicPr>
        <p:blipFill>
          <a:blip r:embed="rId2"/>
          <a:stretch>
            <a:fillRect/>
          </a:stretch>
        </p:blipFill>
        <p:spPr>
          <a:xfrm>
            <a:off x="8395298" y="1422401"/>
            <a:ext cx="3657001" cy="4724400"/>
          </a:xfrm>
          <a:prstGeom prst="rect">
            <a:avLst/>
          </a:prstGeom>
          <a:ln>
            <a:solidFill>
              <a:schemeClr val="tx1"/>
            </a:solidFill>
          </a:ln>
        </p:spPr>
      </p:pic>
      <p:sp>
        <p:nvSpPr>
          <p:cNvPr id="2" name="Cím 1">
            <a:extLst>
              <a:ext uri="{FF2B5EF4-FFF2-40B4-BE49-F238E27FC236}">
                <a16:creationId xmlns:a16="http://schemas.microsoft.com/office/drawing/2014/main" id="{7E9C28BB-8CBE-9C32-A227-7F24DE82202B}"/>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B913A9B7-52AA-481A-22B3-2EF9C5B6DFFC}"/>
              </a:ext>
            </a:extLst>
          </p:cNvPr>
          <p:cNvSpPr>
            <a:spLocks noGrp="1"/>
          </p:cNvSpPr>
          <p:nvPr>
            <p:ph idx="1"/>
          </p:nvPr>
        </p:nvSpPr>
        <p:spPr>
          <a:xfrm>
            <a:off x="838200" y="1422400"/>
            <a:ext cx="7557098" cy="4754563"/>
          </a:xfrm>
        </p:spPr>
        <p:txBody>
          <a:bodyPr/>
          <a:lstStyle/>
          <a:p>
            <a:r>
              <a:rPr lang="hu-HU" dirty="0"/>
              <a:t>rácsháló jellemzői</a:t>
            </a:r>
          </a:p>
          <a:p>
            <a:pPr lvl="1"/>
            <a:r>
              <a:rPr lang="hu-HU" dirty="0"/>
              <a:t>típus</a:t>
            </a:r>
          </a:p>
          <a:p>
            <a:pPr lvl="1"/>
            <a:r>
              <a:rPr lang="hu-HU" dirty="0">
                <a:solidFill>
                  <a:srgbClr val="FF0000"/>
                </a:solidFill>
              </a:rPr>
              <a:t>koordináta-rendszer</a:t>
            </a:r>
          </a:p>
          <a:p>
            <a:pPr lvl="1"/>
            <a:r>
              <a:rPr lang="hu-HU" dirty="0"/>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4C34A216-AF65-EFD6-7A1B-EFE5D6AB63FD}"/>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Téglalap 6">
            <a:extLst>
              <a:ext uri="{FF2B5EF4-FFF2-40B4-BE49-F238E27FC236}">
                <a16:creationId xmlns:a16="http://schemas.microsoft.com/office/drawing/2014/main" id="{DEA4E5A8-AB78-88D1-37BB-B73A36598E72}"/>
              </a:ext>
            </a:extLst>
          </p:cNvPr>
          <p:cNvSpPr/>
          <p:nvPr/>
        </p:nvSpPr>
        <p:spPr>
          <a:xfrm>
            <a:off x="8476344" y="1925320"/>
            <a:ext cx="3499755" cy="292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427BFE8B-08D8-6585-59BD-0BD59FBF43E7}"/>
              </a:ext>
            </a:extLst>
          </p:cNvPr>
          <p:cNvPicPr>
            <a:picLocks noChangeAspect="1"/>
          </p:cNvPicPr>
          <p:nvPr/>
        </p:nvPicPr>
        <p:blipFill>
          <a:blip r:embed="rId3"/>
          <a:srcRect l="17981" t="64555" r="14768" b="11743"/>
          <a:stretch>
            <a:fillRect/>
          </a:stretch>
        </p:blipFill>
        <p:spPr>
          <a:xfrm>
            <a:off x="8814097" y="2878496"/>
            <a:ext cx="939801" cy="139700"/>
          </a:xfrm>
          <a:prstGeom prst="rect">
            <a:avLst/>
          </a:prstGeom>
        </p:spPr>
      </p:pic>
      <p:pic>
        <p:nvPicPr>
          <p:cNvPr id="6" name="Kép 5">
            <a:extLst>
              <a:ext uri="{FF2B5EF4-FFF2-40B4-BE49-F238E27FC236}">
                <a16:creationId xmlns:a16="http://schemas.microsoft.com/office/drawing/2014/main" id="{34172338-316C-1EAB-B233-BFC769584099}"/>
              </a:ext>
            </a:extLst>
          </p:cNvPr>
          <p:cNvPicPr>
            <a:picLocks noChangeAspect="1"/>
          </p:cNvPicPr>
          <p:nvPr/>
        </p:nvPicPr>
        <p:blipFill>
          <a:blip r:embed="rId3"/>
          <a:srcRect l="17981" t="64555" r="14768" b="11743"/>
          <a:stretch>
            <a:fillRect/>
          </a:stretch>
        </p:blipFill>
        <p:spPr>
          <a:xfrm>
            <a:off x="8814096" y="2578856"/>
            <a:ext cx="939801" cy="139700"/>
          </a:xfrm>
          <a:prstGeom prst="rect">
            <a:avLst/>
          </a:prstGeom>
        </p:spPr>
      </p:pic>
    </p:spTree>
    <p:extLst>
      <p:ext uri="{BB962C8B-B14F-4D97-AF65-F5344CB8AC3E}">
        <p14:creationId xmlns:p14="http://schemas.microsoft.com/office/powerpoint/2010/main" val="3897022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3B2F-4E66-5F35-E448-F82B407885A3}"/>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837CB08B-B2D6-B9D3-56D7-61553A08BB53}"/>
              </a:ext>
            </a:extLst>
          </p:cNvPr>
          <p:cNvPicPr>
            <a:picLocks noChangeAspect="1"/>
          </p:cNvPicPr>
          <p:nvPr/>
        </p:nvPicPr>
        <p:blipFill>
          <a:blip r:embed="rId2"/>
          <a:stretch>
            <a:fillRect/>
          </a:stretch>
        </p:blipFill>
        <p:spPr>
          <a:xfrm>
            <a:off x="8395298" y="1422401"/>
            <a:ext cx="3657001" cy="4724400"/>
          </a:xfrm>
          <a:prstGeom prst="rect">
            <a:avLst/>
          </a:prstGeom>
          <a:ln>
            <a:solidFill>
              <a:schemeClr val="tx1"/>
            </a:solidFill>
          </a:ln>
        </p:spPr>
      </p:pic>
      <p:sp>
        <p:nvSpPr>
          <p:cNvPr id="2" name="Cím 1">
            <a:extLst>
              <a:ext uri="{FF2B5EF4-FFF2-40B4-BE49-F238E27FC236}">
                <a16:creationId xmlns:a16="http://schemas.microsoft.com/office/drawing/2014/main" id="{88AC9EF5-41D0-A36C-1F7D-F9CDF04443AF}"/>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EA1C9BC6-FF7F-52DB-1752-3762E94C25EE}"/>
              </a:ext>
            </a:extLst>
          </p:cNvPr>
          <p:cNvSpPr>
            <a:spLocks noGrp="1"/>
          </p:cNvSpPr>
          <p:nvPr>
            <p:ph idx="1"/>
          </p:nvPr>
        </p:nvSpPr>
        <p:spPr>
          <a:xfrm>
            <a:off x="838200" y="1422400"/>
            <a:ext cx="7557098" cy="4754563"/>
          </a:xfrm>
        </p:spPr>
        <p:txBody>
          <a:bodyPr/>
          <a:lstStyle/>
          <a:p>
            <a:r>
              <a:rPr lang="hu-HU" dirty="0"/>
              <a:t>rácsháló jellemzői</a:t>
            </a:r>
          </a:p>
          <a:p>
            <a:pPr lvl="1"/>
            <a:r>
              <a:rPr lang="hu-HU" dirty="0"/>
              <a:t>típus</a:t>
            </a:r>
          </a:p>
          <a:p>
            <a:pPr lvl="1"/>
            <a:r>
              <a:rPr lang="hu-HU" dirty="0"/>
              <a:t>koordináta-rendszer</a:t>
            </a:r>
          </a:p>
          <a:p>
            <a:pPr lvl="1"/>
            <a:r>
              <a:rPr lang="hu-HU" dirty="0">
                <a:solidFill>
                  <a:srgbClr val="FF0000"/>
                </a:solidFill>
              </a:rPr>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29FC2AE1-6C44-23B8-C1E3-7C35BE55EB61}"/>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Téglalap 6">
            <a:extLst>
              <a:ext uri="{FF2B5EF4-FFF2-40B4-BE49-F238E27FC236}">
                <a16:creationId xmlns:a16="http://schemas.microsoft.com/office/drawing/2014/main" id="{1D384583-B729-56A5-4E81-8062DD66FB87}"/>
              </a:ext>
            </a:extLst>
          </p:cNvPr>
          <p:cNvSpPr/>
          <p:nvPr/>
        </p:nvSpPr>
        <p:spPr>
          <a:xfrm>
            <a:off x="8476344" y="2205990"/>
            <a:ext cx="3499755" cy="8686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79E20631-19A5-D878-DBC9-707559CB22D1}"/>
              </a:ext>
            </a:extLst>
          </p:cNvPr>
          <p:cNvPicPr>
            <a:picLocks noChangeAspect="1"/>
          </p:cNvPicPr>
          <p:nvPr/>
        </p:nvPicPr>
        <p:blipFill>
          <a:blip r:embed="rId3"/>
          <a:srcRect l="17981" t="64555" r="14768" b="11743"/>
          <a:stretch>
            <a:fillRect/>
          </a:stretch>
        </p:blipFill>
        <p:spPr>
          <a:xfrm>
            <a:off x="8814097" y="2878496"/>
            <a:ext cx="939801" cy="139700"/>
          </a:xfrm>
          <a:prstGeom prst="rect">
            <a:avLst/>
          </a:prstGeom>
        </p:spPr>
      </p:pic>
      <p:pic>
        <p:nvPicPr>
          <p:cNvPr id="6" name="Kép 5">
            <a:extLst>
              <a:ext uri="{FF2B5EF4-FFF2-40B4-BE49-F238E27FC236}">
                <a16:creationId xmlns:a16="http://schemas.microsoft.com/office/drawing/2014/main" id="{FAE072FD-692E-3507-A1F2-619D4C92E5CE}"/>
              </a:ext>
            </a:extLst>
          </p:cNvPr>
          <p:cNvPicPr>
            <a:picLocks noChangeAspect="1"/>
          </p:cNvPicPr>
          <p:nvPr/>
        </p:nvPicPr>
        <p:blipFill>
          <a:blip r:embed="rId3"/>
          <a:srcRect l="17981" t="64555" r="14768" b="11743"/>
          <a:stretch>
            <a:fillRect/>
          </a:stretch>
        </p:blipFill>
        <p:spPr>
          <a:xfrm>
            <a:off x="8814096" y="2578856"/>
            <a:ext cx="939801" cy="139700"/>
          </a:xfrm>
          <a:prstGeom prst="rect">
            <a:avLst/>
          </a:prstGeom>
        </p:spPr>
      </p:pic>
    </p:spTree>
    <p:extLst>
      <p:ext uri="{BB962C8B-B14F-4D97-AF65-F5344CB8AC3E}">
        <p14:creationId xmlns:p14="http://schemas.microsoft.com/office/powerpoint/2010/main" val="1614315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3B812-2092-6896-F154-653A511AEA58}"/>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9B56F8C8-98E1-28B0-FE89-00437D31CB2E}"/>
              </a:ext>
            </a:extLst>
          </p:cNvPr>
          <p:cNvPicPr>
            <a:picLocks noChangeAspect="1"/>
          </p:cNvPicPr>
          <p:nvPr/>
        </p:nvPicPr>
        <p:blipFill>
          <a:blip r:embed="rId2"/>
          <a:stretch>
            <a:fillRect/>
          </a:stretch>
        </p:blipFill>
        <p:spPr>
          <a:xfrm>
            <a:off x="8395298" y="1422401"/>
            <a:ext cx="3657001" cy="4724400"/>
          </a:xfrm>
          <a:prstGeom prst="rect">
            <a:avLst/>
          </a:prstGeom>
          <a:ln>
            <a:solidFill>
              <a:schemeClr val="tx1"/>
            </a:solidFill>
          </a:ln>
        </p:spPr>
      </p:pic>
      <p:sp>
        <p:nvSpPr>
          <p:cNvPr id="2" name="Cím 1">
            <a:extLst>
              <a:ext uri="{FF2B5EF4-FFF2-40B4-BE49-F238E27FC236}">
                <a16:creationId xmlns:a16="http://schemas.microsoft.com/office/drawing/2014/main" id="{A04DADFB-33E6-86E0-78A8-77D2154B28EC}"/>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AEB8F873-047A-CEA9-D5FD-A1CA47D6A163}"/>
              </a:ext>
            </a:extLst>
          </p:cNvPr>
          <p:cNvSpPr>
            <a:spLocks noGrp="1"/>
          </p:cNvSpPr>
          <p:nvPr>
            <p:ph idx="1"/>
          </p:nvPr>
        </p:nvSpPr>
        <p:spPr>
          <a:xfrm>
            <a:off x="838200" y="1422400"/>
            <a:ext cx="7557098" cy="4754563"/>
          </a:xfrm>
        </p:spPr>
        <p:txBody>
          <a:bodyPr/>
          <a:lstStyle/>
          <a:p>
            <a:r>
              <a:rPr lang="hu-HU" dirty="0"/>
              <a:t>rácsháló jellemzői</a:t>
            </a:r>
          </a:p>
          <a:p>
            <a:pPr lvl="1"/>
            <a:r>
              <a:rPr lang="hu-HU" dirty="0"/>
              <a:t>típus</a:t>
            </a:r>
          </a:p>
          <a:p>
            <a:pPr lvl="1"/>
            <a:r>
              <a:rPr lang="hu-HU" dirty="0"/>
              <a:t>koordináta-rendszer</a:t>
            </a:r>
          </a:p>
          <a:p>
            <a:pPr lvl="1"/>
            <a:r>
              <a:rPr lang="hu-HU" dirty="0"/>
              <a:t>osztásköz és a mértékegysége</a:t>
            </a:r>
          </a:p>
          <a:p>
            <a:pPr lvl="1"/>
            <a:r>
              <a:rPr lang="hu-HU" dirty="0">
                <a:solidFill>
                  <a:srgbClr val="FF0000"/>
                </a:solidFill>
              </a:rPr>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E06E7503-997B-D4F5-0FE2-A17F314E2F6D}"/>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Téglalap 6">
            <a:extLst>
              <a:ext uri="{FF2B5EF4-FFF2-40B4-BE49-F238E27FC236}">
                <a16:creationId xmlns:a16="http://schemas.microsoft.com/office/drawing/2014/main" id="{93F7C6D8-0E08-DEF8-08F0-543BA680905C}"/>
              </a:ext>
            </a:extLst>
          </p:cNvPr>
          <p:cNvSpPr/>
          <p:nvPr/>
        </p:nvSpPr>
        <p:spPr>
          <a:xfrm flipV="1">
            <a:off x="8476344" y="3689191"/>
            <a:ext cx="3499755" cy="266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6508A3CC-AE54-AC45-E0BF-6E1BCC705C05}"/>
              </a:ext>
            </a:extLst>
          </p:cNvPr>
          <p:cNvPicPr>
            <a:picLocks noChangeAspect="1"/>
          </p:cNvPicPr>
          <p:nvPr/>
        </p:nvPicPr>
        <p:blipFill>
          <a:blip r:embed="rId3"/>
          <a:srcRect l="17981" t="64555" r="14768" b="11743"/>
          <a:stretch>
            <a:fillRect/>
          </a:stretch>
        </p:blipFill>
        <p:spPr>
          <a:xfrm>
            <a:off x="8814097" y="2878496"/>
            <a:ext cx="939801" cy="139700"/>
          </a:xfrm>
          <a:prstGeom prst="rect">
            <a:avLst/>
          </a:prstGeom>
        </p:spPr>
      </p:pic>
      <p:pic>
        <p:nvPicPr>
          <p:cNvPr id="6" name="Kép 5">
            <a:extLst>
              <a:ext uri="{FF2B5EF4-FFF2-40B4-BE49-F238E27FC236}">
                <a16:creationId xmlns:a16="http://schemas.microsoft.com/office/drawing/2014/main" id="{38872BBA-47C4-6623-3C47-5A8F4FCFF3A5}"/>
              </a:ext>
            </a:extLst>
          </p:cNvPr>
          <p:cNvPicPr>
            <a:picLocks noChangeAspect="1"/>
          </p:cNvPicPr>
          <p:nvPr/>
        </p:nvPicPr>
        <p:blipFill>
          <a:blip r:embed="rId3"/>
          <a:srcRect l="17981" t="64555" r="14768" b="11743"/>
          <a:stretch>
            <a:fillRect/>
          </a:stretch>
        </p:blipFill>
        <p:spPr>
          <a:xfrm>
            <a:off x="8814096" y="2578856"/>
            <a:ext cx="939801" cy="139700"/>
          </a:xfrm>
          <a:prstGeom prst="rect">
            <a:avLst/>
          </a:prstGeom>
        </p:spPr>
      </p:pic>
    </p:spTree>
    <p:extLst>
      <p:ext uri="{BB962C8B-B14F-4D97-AF65-F5344CB8AC3E}">
        <p14:creationId xmlns:p14="http://schemas.microsoft.com/office/powerpoint/2010/main" val="8817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D484-2DC3-E519-0880-FC82E6AFB4E8}"/>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60B90E27-9A13-D917-AA44-1B415701B690}"/>
              </a:ext>
            </a:extLst>
          </p:cNvPr>
          <p:cNvPicPr>
            <a:picLocks noChangeAspect="1"/>
          </p:cNvPicPr>
          <p:nvPr/>
        </p:nvPicPr>
        <p:blipFill>
          <a:blip r:embed="rId2"/>
          <a:stretch>
            <a:fillRect/>
          </a:stretch>
        </p:blipFill>
        <p:spPr>
          <a:xfrm>
            <a:off x="7863840" y="1422400"/>
            <a:ext cx="4103993" cy="3599483"/>
          </a:xfrm>
          <a:prstGeom prst="rect">
            <a:avLst/>
          </a:prstGeom>
          <a:ln>
            <a:solidFill>
              <a:schemeClr val="tx1"/>
            </a:solidFill>
          </a:ln>
        </p:spPr>
      </p:pic>
      <p:sp>
        <p:nvSpPr>
          <p:cNvPr id="2" name="Cím 1">
            <a:extLst>
              <a:ext uri="{FF2B5EF4-FFF2-40B4-BE49-F238E27FC236}">
                <a16:creationId xmlns:a16="http://schemas.microsoft.com/office/drawing/2014/main" id="{523AE574-719A-6FE6-F861-146CDE902A26}"/>
              </a:ext>
            </a:extLst>
          </p:cNvPr>
          <p:cNvSpPr>
            <a:spLocks noGrp="1"/>
          </p:cNvSpPr>
          <p:nvPr>
            <p:ph type="title"/>
          </p:nvPr>
        </p:nvSpPr>
        <p:spPr/>
        <p:txBody>
          <a:bodyPr/>
          <a:lstStyle/>
          <a:p>
            <a:r>
              <a:rPr lang="hu-HU" dirty="0"/>
              <a:t>Nyomtatási elrendezések</a:t>
            </a:r>
          </a:p>
        </p:txBody>
      </p:sp>
      <p:sp>
        <p:nvSpPr>
          <p:cNvPr id="3" name="Tartalom helye 2">
            <a:extLst>
              <a:ext uri="{FF2B5EF4-FFF2-40B4-BE49-F238E27FC236}">
                <a16:creationId xmlns:a16="http://schemas.microsoft.com/office/drawing/2014/main" id="{8718E118-A500-0EB4-061D-FF721B56B131}"/>
              </a:ext>
            </a:extLst>
          </p:cNvPr>
          <p:cNvSpPr>
            <a:spLocks noGrp="1"/>
          </p:cNvSpPr>
          <p:nvPr>
            <p:ph idx="1"/>
          </p:nvPr>
        </p:nvSpPr>
        <p:spPr>
          <a:xfrm>
            <a:off x="838200" y="1422400"/>
            <a:ext cx="7025640" cy="4754563"/>
          </a:xfrm>
        </p:spPr>
        <p:txBody>
          <a:bodyPr/>
          <a:lstStyle/>
          <a:p>
            <a:r>
              <a:rPr lang="hu-HU" dirty="0"/>
              <a:t>Project &gt; </a:t>
            </a:r>
            <a:r>
              <a:rPr lang="hu-HU" dirty="0" err="1"/>
              <a:t>Layout</a:t>
            </a:r>
            <a:r>
              <a:rPr lang="hu-HU" dirty="0"/>
              <a:t> Manager…</a:t>
            </a:r>
          </a:p>
          <a:p>
            <a:pPr lvl="1"/>
            <a:r>
              <a:rPr lang="hu-HU" dirty="0">
                <a:solidFill>
                  <a:srgbClr val="FF0000"/>
                </a:solidFill>
              </a:rPr>
              <a:t>megnyithatunk korábban összerakott elrendezéseket</a:t>
            </a:r>
          </a:p>
          <a:p>
            <a:pPr lvl="1"/>
            <a:r>
              <a:rPr lang="hu-HU" dirty="0"/>
              <a:t>létrehozhatunk újat</a:t>
            </a:r>
          </a:p>
          <a:p>
            <a:pPr lvl="1"/>
            <a:endParaRPr lang="hu-HU" dirty="0"/>
          </a:p>
        </p:txBody>
      </p:sp>
      <p:sp>
        <p:nvSpPr>
          <p:cNvPr id="4" name="Dátum helye 3">
            <a:extLst>
              <a:ext uri="{FF2B5EF4-FFF2-40B4-BE49-F238E27FC236}">
                <a16:creationId xmlns:a16="http://schemas.microsoft.com/office/drawing/2014/main" id="{0400556D-B676-E815-66DF-DB7ACB4F330B}"/>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5B212E18-3478-4837-2CF2-801114F602AE}"/>
              </a:ext>
            </a:extLst>
          </p:cNvPr>
          <p:cNvSpPr/>
          <p:nvPr/>
        </p:nvSpPr>
        <p:spPr>
          <a:xfrm flipH="1" flipV="1">
            <a:off x="7992398" y="2168730"/>
            <a:ext cx="3837652" cy="6201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EBD97E97-6FFC-CAB3-A35E-A6D1D8131555}"/>
              </a:ext>
            </a:extLst>
          </p:cNvPr>
          <p:cNvSpPr/>
          <p:nvPr/>
        </p:nvSpPr>
        <p:spPr>
          <a:xfrm flipH="1" flipV="1">
            <a:off x="7992398" y="3161828"/>
            <a:ext cx="907762" cy="1787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41785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F3EB-E087-5C7A-5588-5BA7658F848A}"/>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2167C0D5-2861-19C6-1153-9813EE17B07C}"/>
              </a:ext>
            </a:extLst>
          </p:cNvPr>
          <p:cNvPicPr>
            <a:picLocks noChangeAspect="1"/>
          </p:cNvPicPr>
          <p:nvPr/>
        </p:nvPicPr>
        <p:blipFill>
          <a:blip r:embed="rId2"/>
          <a:stretch>
            <a:fillRect/>
          </a:stretch>
        </p:blipFill>
        <p:spPr>
          <a:xfrm>
            <a:off x="8395298" y="1422401"/>
            <a:ext cx="3657001" cy="4724400"/>
          </a:xfrm>
          <a:prstGeom prst="rect">
            <a:avLst/>
          </a:prstGeom>
          <a:ln>
            <a:solidFill>
              <a:schemeClr val="tx1"/>
            </a:solidFill>
          </a:ln>
        </p:spPr>
      </p:pic>
      <p:sp>
        <p:nvSpPr>
          <p:cNvPr id="2" name="Cím 1">
            <a:extLst>
              <a:ext uri="{FF2B5EF4-FFF2-40B4-BE49-F238E27FC236}">
                <a16:creationId xmlns:a16="http://schemas.microsoft.com/office/drawing/2014/main" id="{0433D128-9B8F-1E8C-D98C-24DDCE691C3F}"/>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8F831BB2-5EA3-CFF6-51C9-78D73A05E418}"/>
              </a:ext>
            </a:extLst>
          </p:cNvPr>
          <p:cNvSpPr>
            <a:spLocks noGrp="1"/>
          </p:cNvSpPr>
          <p:nvPr>
            <p:ph idx="1"/>
          </p:nvPr>
        </p:nvSpPr>
        <p:spPr>
          <a:xfrm>
            <a:off x="838200" y="1422400"/>
            <a:ext cx="7557098" cy="4754563"/>
          </a:xfrm>
        </p:spPr>
        <p:txBody>
          <a:bodyPr/>
          <a:lstStyle/>
          <a:p>
            <a:r>
              <a:rPr lang="hu-HU" dirty="0"/>
              <a:t>rácsháló jellemzői</a:t>
            </a:r>
          </a:p>
          <a:p>
            <a:pPr lvl="1"/>
            <a:r>
              <a:rPr lang="hu-HU" dirty="0"/>
              <a:t>típus</a:t>
            </a:r>
          </a:p>
          <a:p>
            <a:pPr lvl="1"/>
            <a:r>
              <a:rPr lang="hu-HU" dirty="0"/>
              <a:t>koordináta-rendszer</a:t>
            </a:r>
          </a:p>
          <a:p>
            <a:pPr lvl="1"/>
            <a:r>
              <a:rPr lang="hu-HU" dirty="0"/>
              <a:t>osztásköz és a mértékegysége</a:t>
            </a:r>
          </a:p>
          <a:p>
            <a:pPr lvl="1"/>
            <a:r>
              <a:rPr lang="hu-HU" dirty="0"/>
              <a:t>stílus</a:t>
            </a:r>
          </a:p>
          <a:p>
            <a:r>
              <a:rPr lang="hu-HU" dirty="0"/>
              <a:t>keret jellemzői</a:t>
            </a:r>
          </a:p>
          <a:p>
            <a:pPr lvl="1"/>
            <a:r>
              <a:rPr lang="hu-HU" dirty="0">
                <a:solidFill>
                  <a:srgbClr val="FF0000"/>
                </a:solidFill>
              </a:rPr>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F8D315D0-5620-0BA6-4365-665271A4B86A}"/>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Téglalap 6">
            <a:extLst>
              <a:ext uri="{FF2B5EF4-FFF2-40B4-BE49-F238E27FC236}">
                <a16:creationId xmlns:a16="http://schemas.microsoft.com/office/drawing/2014/main" id="{75B9BA91-4E9C-DDB7-DBB9-13D0BDEAF2F2}"/>
              </a:ext>
            </a:extLst>
          </p:cNvPr>
          <p:cNvSpPr/>
          <p:nvPr/>
        </p:nvSpPr>
        <p:spPr>
          <a:xfrm flipV="1">
            <a:off x="8476344" y="4699000"/>
            <a:ext cx="3499755" cy="266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C92565F8-25D2-A60C-93B9-7AA7F3409655}"/>
              </a:ext>
            </a:extLst>
          </p:cNvPr>
          <p:cNvPicPr>
            <a:picLocks noChangeAspect="1"/>
          </p:cNvPicPr>
          <p:nvPr/>
        </p:nvPicPr>
        <p:blipFill>
          <a:blip r:embed="rId3"/>
          <a:srcRect l="17981" t="64555" r="14768" b="11743"/>
          <a:stretch>
            <a:fillRect/>
          </a:stretch>
        </p:blipFill>
        <p:spPr>
          <a:xfrm>
            <a:off x="8814097" y="2878496"/>
            <a:ext cx="939801" cy="139700"/>
          </a:xfrm>
          <a:prstGeom prst="rect">
            <a:avLst/>
          </a:prstGeom>
        </p:spPr>
      </p:pic>
      <p:pic>
        <p:nvPicPr>
          <p:cNvPr id="6" name="Kép 5">
            <a:extLst>
              <a:ext uri="{FF2B5EF4-FFF2-40B4-BE49-F238E27FC236}">
                <a16:creationId xmlns:a16="http://schemas.microsoft.com/office/drawing/2014/main" id="{11FE1ADF-6329-2EBE-9335-78E61314F3CA}"/>
              </a:ext>
            </a:extLst>
          </p:cNvPr>
          <p:cNvPicPr>
            <a:picLocks noChangeAspect="1"/>
          </p:cNvPicPr>
          <p:nvPr/>
        </p:nvPicPr>
        <p:blipFill>
          <a:blip r:embed="rId3"/>
          <a:srcRect l="17981" t="64555" r="14768" b="11743"/>
          <a:stretch>
            <a:fillRect/>
          </a:stretch>
        </p:blipFill>
        <p:spPr>
          <a:xfrm>
            <a:off x="8814096" y="2578856"/>
            <a:ext cx="939801" cy="139700"/>
          </a:xfrm>
          <a:prstGeom prst="rect">
            <a:avLst/>
          </a:prstGeom>
        </p:spPr>
      </p:pic>
    </p:spTree>
    <p:extLst>
      <p:ext uri="{BB962C8B-B14F-4D97-AF65-F5344CB8AC3E}">
        <p14:creationId xmlns:p14="http://schemas.microsoft.com/office/powerpoint/2010/main" val="1559935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FC3F-82A8-80D5-8A8B-3D5D2F229418}"/>
            </a:ext>
          </a:extLst>
        </p:cNvPr>
        <p:cNvGrpSpPr/>
        <p:nvPr/>
      </p:nvGrpSpPr>
      <p:grpSpPr>
        <a:xfrm>
          <a:off x="0" y="0"/>
          <a:ext cx="0" cy="0"/>
          <a:chOff x="0" y="0"/>
          <a:chExt cx="0" cy="0"/>
        </a:xfrm>
      </p:grpSpPr>
      <p:pic>
        <p:nvPicPr>
          <p:cNvPr id="8" name="Kép 7">
            <a:extLst>
              <a:ext uri="{FF2B5EF4-FFF2-40B4-BE49-F238E27FC236}">
                <a16:creationId xmlns:a16="http://schemas.microsoft.com/office/drawing/2014/main" id="{7CEE1EB4-5C04-F98B-E2C1-9F87631CC0EF}"/>
              </a:ext>
            </a:extLst>
          </p:cNvPr>
          <p:cNvPicPr>
            <a:picLocks noChangeAspect="1"/>
          </p:cNvPicPr>
          <p:nvPr/>
        </p:nvPicPr>
        <p:blipFill>
          <a:blip r:embed="rId2"/>
          <a:stretch>
            <a:fillRect/>
          </a:stretch>
        </p:blipFill>
        <p:spPr>
          <a:xfrm>
            <a:off x="8395298" y="1422401"/>
            <a:ext cx="3657001" cy="4724400"/>
          </a:xfrm>
          <a:prstGeom prst="rect">
            <a:avLst/>
          </a:prstGeom>
          <a:ln>
            <a:solidFill>
              <a:schemeClr val="tx1"/>
            </a:solidFill>
          </a:ln>
        </p:spPr>
      </p:pic>
      <p:sp>
        <p:nvSpPr>
          <p:cNvPr id="2" name="Cím 1">
            <a:extLst>
              <a:ext uri="{FF2B5EF4-FFF2-40B4-BE49-F238E27FC236}">
                <a16:creationId xmlns:a16="http://schemas.microsoft.com/office/drawing/2014/main" id="{DD6230B4-0A4B-3E4A-2BE8-3860D4E0FBB1}"/>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D3DC1316-EA0C-56A3-E05C-609F871406B9}"/>
              </a:ext>
            </a:extLst>
          </p:cNvPr>
          <p:cNvSpPr>
            <a:spLocks noGrp="1"/>
          </p:cNvSpPr>
          <p:nvPr>
            <p:ph idx="1"/>
          </p:nvPr>
        </p:nvSpPr>
        <p:spPr>
          <a:xfrm>
            <a:off x="838200" y="1422400"/>
            <a:ext cx="7557098" cy="4754563"/>
          </a:xfrm>
        </p:spPr>
        <p:txBody>
          <a:bodyPr/>
          <a:lstStyle/>
          <a:p>
            <a:r>
              <a:rPr lang="hu-HU" dirty="0"/>
              <a:t>rácsháló jellemzői</a:t>
            </a:r>
          </a:p>
          <a:p>
            <a:pPr lvl="1"/>
            <a:r>
              <a:rPr lang="hu-HU" dirty="0"/>
              <a:t>típus</a:t>
            </a:r>
          </a:p>
          <a:p>
            <a:pPr lvl="1"/>
            <a:r>
              <a:rPr lang="hu-HU" dirty="0"/>
              <a:t>koordináta-rendszer</a:t>
            </a:r>
          </a:p>
          <a:p>
            <a:pPr lvl="1"/>
            <a:r>
              <a:rPr lang="hu-HU" dirty="0"/>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solidFill>
                  <a:srgbClr val="FF0000"/>
                </a:solidFill>
              </a:rPr>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B21A0EE2-576A-153D-D396-63A36710D748}"/>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7" name="Téglalap 6">
            <a:extLst>
              <a:ext uri="{FF2B5EF4-FFF2-40B4-BE49-F238E27FC236}">
                <a16:creationId xmlns:a16="http://schemas.microsoft.com/office/drawing/2014/main" id="{E2488E28-F6EA-E635-B6A2-167206E835E9}"/>
              </a:ext>
            </a:extLst>
          </p:cNvPr>
          <p:cNvSpPr/>
          <p:nvPr/>
        </p:nvSpPr>
        <p:spPr>
          <a:xfrm flipV="1">
            <a:off x="8476344" y="4949190"/>
            <a:ext cx="3499755" cy="11658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a:extLst>
              <a:ext uri="{FF2B5EF4-FFF2-40B4-BE49-F238E27FC236}">
                <a16:creationId xmlns:a16="http://schemas.microsoft.com/office/drawing/2014/main" id="{C6E4FDB1-8940-239E-15DB-1BD189E3B9B6}"/>
              </a:ext>
            </a:extLst>
          </p:cNvPr>
          <p:cNvPicPr>
            <a:picLocks noChangeAspect="1"/>
          </p:cNvPicPr>
          <p:nvPr/>
        </p:nvPicPr>
        <p:blipFill>
          <a:blip r:embed="rId3"/>
          <a:srcRect l="17981" t="64555" r="14768" b="11743"/>
          <a:stretch>
            <a:fillRect/>
          </a:stretch>
        </p:blipFill>
        <p:spPr>
          <a:xfrm>
            <a:off x="8814097" y="2878496"/>
            <a:ext cx="939801" cy="139700"/>
          </a:xfrm>
          <a:prstGeom prst="rect">
            <a:avLst/>
          </a:prstGeom>
        </p:spPr>
      </p:pic>
      <p:pic>
        <p:nvPicPr>
          <p:cNvPr id="6" name="Kép 5">
            <a:extLst>
              <a:ext uri="{FF2B5EF4-FFF2-40B4-BE49-F238E27FC236}">
                <a16:creationId xmlns:a16="http://schemas.microsoft.com/office/drawing/2014/main" id="{3BD1D0D9-E10B-9C90-EDAE-7AC5F9C74649}"/>
              </a:ext>
            </a:extLst>
          </p:cNvPr>
          <p:cNvPicPr>
            <a:picLocks noChangeAspect="1"/>
          </p:cNvPicPr>
          <p:nvPr/>
        </p:nvPicPr>
        <p:blipFill>
          <a:blip r:embed="rId3"/>
          <a:srcRect l="17981" t="64555" r="14768" b="11743"/>
          <a:stretch>
            <a:fillRect/>
          </a:stretch>
        </p:blipFill>
        <p:spPr>
          <a:xfrm>
            <a:off x="8814096" y="2578856"/>
            <a:ext cx="939801" cy="139700"/>
          </a:xfrm>
          <a:prstGeom prst="rect">
            <a:avLst/>
          </a:prstGeom>
        </p:spPr>
      </p:pic>
    </p:spTree>
    <p:extLst>
      <p:ext uri="{BB962C8B-B14F-4D97-AF65-F5344CB8AC3E}">
        <p14:creationId xmlns:p14="http://schemas.microsoft.com/office/powerpoint/2010/main" val="294867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E1453-5EC4-3D91-A20D-8C0F24ECE814}"/>
            </a:ext>
          </a:extLst>
        </p:cNvPr>
        <p:cNvGrpSpPr/>
        <p:nvPr/>
      </p:nvGrpSpPr>
      <p:grpSpPr>
        <a:xfrm>
          <a:off x="0" y="0"/>
          <a:ext cx="0" cy="0"/>
          <a:chOff x="0" y="0"/>
          <a:chExt cx="0" cy="0"/>
        </a:xfrm>
      </p:grpSpPr>
      <p:pic>
        <p:nvPicPr>
          <p:cNvPr id="7" name="Kép 6">
            <a:extLst>
              <a:ext uri="{FF2B5EF4-FFF2-40B4-BE49-F238E27FC236}">
                <a16:creationId xmlns:a16="http://schemas.microsoft.com/office/drawing/2014/main" id="{F307B18B-7519-9C2A-6C19-7C470A3F1263}"/>
              </a:ext>
            </a:extLst>
          </p:cNvPr>
          <p:cNvPicPr>
            <a:picLocks noChangeAspect="1"/>
          </p:cNvPicPr>
          <p:nvPr/>
        </p:nvPicPr>
        <p:blipFill>
          <a:blip r:embed="rId2"/>
          <a:stretch>
            <a:fillRect/>
          </a:stretch>
        </p:blipFill>
        <p:spPr>
          <a:xfrm>
            <a:off x="8461025" y="1422401"/>
            <a:ext cx="3591275" cy="4724400"/>
          </a:xfrm>
          <a:prstGeom prst="rect">
            <a:avLst/>
          </a:prstGeom>
          <a:ln>
            <a:solidFill>
              <a:schemeClr val="tx1"/>
            </a:solidFill>
          </a:ln>
        </p:spPr>
      </p:pic>
      <p:sp>
        <p:nvSpPr>
          <p:cNvPr id="2" name="Cím 1">
            <a:extLst>
              <a:ext uri="{FF2B5EF4-FFF2-40B4-BE49-F238E27FC236}">
                <a16:creationId xmlns:a16="http://schemas.microsoft.com/office/drawing/2014/main" id="{0135F8A3-5E36-419B-85FD-C63CDE8B1CC9}"/>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E442ED23-FD5A-88C9-8588-0F68D8B13D02}"/>
              </a:ext>
            </a:extLst>
          </p:cNvPr>
          <p:cNvSpPr>
            <a:spLocks noGrp="1"/>
          </p:cNvSpPr>
          <p:nvPr>
            <p:ph idx="1"/>
          </p:nvPr>
        </p:nvSpPr>
        <p:spPr>
          <a:xfrm>
            <a:off x="838200" y="1422400"/>
            <a:ext cx="7622825" cy="4754563"/>
          </a:xfrm>
        </p:spPr>
        <p:txBody>
          <a:bodyPr/>
          <a:lstStyle/>
          <a:p>
            <a:r>
              <a:rPr lang="hu-HU" dirty="0"/>
              <a:t>rácsháló jellemzői</a:t>
            </a:r>
          </a:p>
          <a:p>
            <a:pPr lvl="1"/>
            <a:r>
              <a:rPr lang="hu-HU" dirty="0"/>
              <a:t>típus</a:t>
            </a:r>
          </a:p>
          <a:p>
            <a:pPr lvl="1"/>
            <a:r>
              <a:rPr lang="hu-HU" dirty="0"/>
              <a:t>koordináta-rendszer</a:t>
            </a:r>
          </a:p>
          <a:p>
            <a:pPr lvl="1"/>
            <a:r>
              <a:rPr lang="hu-HU" dirty="0"/>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solidFill>
                  <a:srgbClr val="FF0000"/>
                </a:solidFill>
              </a:rPr>
              <a:t>formátum: decimális, DM, DMS; égtájjal vagy </a:t>
            </a:r>
            <a:r>
              <a:rPr lang="hu-HU" dirty="0" err="1">
                <a:solidFill>
                  <a:srgbClr val="FF0000"/>
                </a:solidFill>
              </a:rPr>
              <a:t>nélküle</a:t>
            </a:r>
            <a:endParaRPr lang="hu-HU" dirty="0">
              <a:solidFill>
                <a:srgbClr val="FF0000"/>
              </a:solidFill>
            </a:endParaRPr>
          </a:p>
          <a:p>
            <a:pPr lvl="1"/>
            <a:r>
              <a:rPr lang="hu-HU" dirty="0"/>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515A2483-2067-164C-305C-B2A2E57324E8}"/>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FE7EFB7B-AAA2-78F2-5D14-C5DAC75DEDFA}"/>
              </a:ext>
            </a:extLst>
          </p:cNvPr>
          <p:cNvSpPr/>
          <p:nvPr/>
        </p:nvSpPr>
        <p:spPr>
          <a:xfrm flipV="1">
            <a:off x="8540496" y="1723390"/>
            <a:ext cx="3435603" cy="266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48308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4FE8-C083-4FC5-18CB-EF22E2D3CBE3}"/>
            </a:ext>
          </a:extLst>
        </p:cNvPr>
        <p:cNvGrpSpPr/>
        <p:nvPr/>
      </p:nvGrpSpPr>
      <p:grpSpPr>
        <a:xfrm>
          <a:off x="0" y="0"/>
          <a:ext cx="0" cy="0"/>
          <a:chOff x="0" y="0"/>
          <a:chExt cx="0" cy="0"/>
        </a:xfrm>
      </p:grpSpPr>
      <p:pic>
        <p:nvPicPr>
          <p:cNvPr id="7" name="Kép 6">
            <a:extLst>
              <a:ext uri="{FF2B5EF4-FFF2-40B4-BE49-F238E27FC236}">
                <a16:creationId xmlns:a16="http://schemas.microsoft.com/office/drawing/2014/main" id="{1DE1103A-D2F6-9678-E270-991FFD9FD8D8}"/>
              </a:ext>
            </a:extLst>
          </p:cNvPr>
          <p:cNvPicPr>
            <a:picLocks noChangeAspect="1"/>
          </p:cNvPicPr>
          <p:nvPr/>
        </p:nvPicPr>
        <p:blipFill>
          <a:blip r:embed="rId2"/>
          <a:stretch>
            <a:fillRect/>
          </a:stretch>
        </p:blipFill>
        <p:spPr>
          <a:xfrm>
            <a:off x="8461025" y="1422401"/>
            <a:ext cx="3591275" cy="4724400"/>
          </a:xfrm>
          <a:prstGeom prst="rect">
            <a:avLst/>
          </a:prstGeom>
          <a:ln>
            <a:solidFill>
              <a:schemeClr val="tx1"/>
            </a:solidFill>
          </a:ln>
        </p:spPr>
      </p:pic>
      <p:sp>
        <p:nvSpPr>
          <p:cNvPr id="2" name="Cím 1">
            <a:extLst>
              <a:ext uri="{FF2B5EF4-FFF2-40B4-BE49-F238E27FC236}">
                <a16:creationId xmlns:a16="http://schemas.microsoft.com/office/drawing/2014/main" id="{93B2BACC-06A5-4B6C-C062-B4A52153FDAA}"/>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3CC9A6EB-6C8C-2C79-5778-A26EFB73DC0C}"/>
              </a:ext>
            </a:extLst>
          </p:cNvPr>
          <p:cNvSpPr>
            <a:spLocks noGrp="1"/>
          </p:cNvSpPr>
          <p:nvPr>
            <p:ph idx="1"/>
          </p:nvPr>
        </p:nvSpPr>
        <p:spPr>
          <a:xfrm>
            <a:off x="838200" y="1422400"/>
            <a:ext cx="7622825" cy="4754563"/>
          </a:xfrm>
        </p:spPr>
        <p:txBody>
          <a:bodyPr/>
          <a:lstStyle/>
          <a:p>
            <a:r>
              <a:rPr lang="hu-HU" dirty="0"/>
              <a:t>rácsháló jellemzői</a:t>
            </a:r>
          </a:p>
          <a:p>
            <a:pPr lvl="1"/>
            <a:r>
              <a:rPr lang="hu-HU" dirty="0"/>
              <a:t>típus</a:t>
            </a:r>
          </a:p>
          <a:p>
            <a:pPr lvl="1"/>
            <a:r>
              <a:rPr lang="hu-HU" dirty="0"/>
              <a:t>koordináta-rendszer</a:t>
            </a:r>
          </a:p>
          <a:p>
            <a:pPr lvl="1"/>
            <a:r>
              <a:rPr lang="hu-HU" dirty="0"/>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solidFill>
                  <a:srgbClr val="FF0000"/>
                </a:solidFill>
              </a:rPr>
              <a:t>oldalanként: megjelenjen-e, kívül/belül, forgatás</a:t>
            </a:r>
          </a:p>
          <a:p>
            <a:pPr lvl="1"/>
            <a:r>
              <a:rPr lang="hu-HU" dirty="0"/>
              <a:t>tizedesjegyek száma</a:t>
            </a:r>
          </a:p>
        </p:txBody>
      </p:sp>
      <p:sp>
        <p:nvSpPr>
          <p:cNvPr id="4" name="Dátum helye 3">
            <a:extLst>
              <a:ext uri="{FF2B5EF4-FFF2-40B4-BE49-F238E27FC236}">
                <a16:creationId xmlns:a16="http://schemas.microsoft.com/office/drawing/2014/main" id="{FCAFEE2C-0B16-331E-0CBE-AA945992536F}"/>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1E72C8A6-3B64-1E35-47F7-2063FFCFE970}"/>
              </a:ext>
            </a:extLst>
          </p:cNvPr>
          <p:cNvSpPr/>
          <p:nvPr/>
        </p:nvSpPr>
        <p:spPr>
          <a:xfrm flipV="1">
            <a:off x="8540496" y="2000250"/>
            <a:ext cx="3435603" cy="32346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232773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2501-4449-F7B9-8AA7-D1A1B0A4DAA7}"/>
            </a:ext>
          </a:extLst>
        </p:cNvPr>
        <p:cNvGrpSpPr/>
        <p:nvPr/>
      </p:nvGrpSpPr>
      <p:grpSpPr>
        <a:xfrm>
          <a:off x="0" y="0"/>
          <a:ext cx="0" cy="0"/>
          <a:chOff x="0" y="0"/>
          <a:chExt cx="0" cy="0"/>
        </a:xfrm>
      </p:grpSpPr>
      <p:pic>
        <p:nvPicPr>
          <p:cNvPr id="7" name="Kép 6">
            <a:extLst>
              <a:ext uri="{FF2B5EF4-FFF2-40B4-BE49-F238E27FC236}">
                <a16:creationId xmlns:a16="http://schemas.microsoft.com/office/drawing/2014/main" id="{A426A2EB-7D6D-8FDA-E27C-E76926D05C82}"/>
              </a:ext>
            </a:extLst>
          </p:cNvPr>
          <p:cNvPicPr>
            <a:picLocks noChangeAspect="1"/>
          </p:cNvPicPr>
          <p:nvPr/>
        </p:nvPicPr>
        <p:blipFill>
          <a:blip r:embed="rId2"/>
          <a:stretch>
            <a:fillRect/>
          </a:stretch>
        </p:blipFill>
        <p:spPr>
          <a:xfrm>
            <a:off x="8461025" y="1422401"/>
            <a:ext cx="3591275" cy="4724400"/>
          </a:xfrm>
          <a:prstGeom prst="rect">
            <a:avLst/>
          </a:prstGeom>
          <a:ln>
            <a:solidFill>
              <a:schemeClr val="tx1"/>
            </a:solidFill>
          </a:ln>
        </p:spPr>
      </p:pic>
      <p:sp>
        <p:nvSpPr>
          <p:cNvPr id="2" name="Cím 1">
            <a:extLst>
              <a:ext uri="{FF2B5EF4-FFF2-40B4-BE49-F238E27FC236}">
                <a16:creationId xmlns:a16="http://schemas.microsoft.com/office/drawing/2014/main" id="{07833E66-9C15-1E09-E559-1F16EF56EBC0}"/>
              </a:ext>
            </a:extLst>
          </p:cNvPr>
          <p:cNvSpPr>
            <a:spLocks noGrp="1"/>
          </p:cNvSpPr>
          <p:nvPr>
            <p:ph type="title"/>
          </p:nvPr>
        </p:nvSpPr>
        <p:spPr/>
        <p:txBody>
          <a:bodyPr/>
          <a:lstStyle/>
          <a:p>
            <a:r>
              <a:rPr lang="hu-HU" dirty="0"/>
              <a:t>Térkép – rácsháló, keret és koordináta-feliratok</a:t>
            </a:r>
          </a:p>
        </p:txBody>
      </p:sp>
      <p:sp>
        <p:nvSpPr>
          <p:cNvPr id="3" name="Tartalom helye 2">
            <a:extLst>
              <a:ext uri="{FF2B5EF4-FFF2-40B4-BE49-F238E27FC236}">
                <a16:creationId xmlns:a16="http://schemas.microsoft.com/office/drawing/2014/main" id="{2530C294-C60B-4005-0273-7B70631F9648}"/>
              </a:ext>
            </a:extLst>
          </p:cNvPr>
          <p:cNvSpPr>
            <a:spLocks noGrp="1"/>
          </p:cNvSpPr>
          <p:nvPr>
            <p:ph idx="1"/>
          </p:nvPr>
        </p:nvSpPr>
        <p:spPr>
          <a:xfrm>
            <a:off x="838200" y="1422400"/>
            <a:ext cx="7622825" cy="4754563"/>
          </a:xfrm>
        </p:spPr>
        <p:txBody>
          <a:bodyPr/>
          <a:lstStyle/>
          <a:p>
            <a:r>
              <a:rPr lang="hu-HU" dirty="0"/>
              <a:t>rácsháló jellemzői</a:t>
            </a:r>
          </a:p>
          <a:p>
            <a:pPr lvl="1"/>
            <a:r>
              <a:rPr lang="hu-HU" dirty="0"/>
              <a:t>típus</a:t>
            </a:r>
          </a:p>
          <a:p>
            <a:pPr lvl="1"/>
            <a:r>
              <a:rPr lang="hu-HU" dirty="0"/>
              <a:t>koordináta-rendszer</a:t>
            </a:r>
          </a:p>
          <a:p>
            <a:pPr lvl="1"/>
            <a:r>
              <a:rPr lang="hu-HU" dirty="0"/>
              <a:t>osztásköz és a mértékegysége</a:t>
            </a:r>
          </a:p>
          <a:p>
            <a:pPr lvl="1"/>
            <a:r>
              <a:rPr lang="hu-HU" dirty="0"/>
              <a:t>stílus</a:t>
            </a:r>
          </a:p>
          <a:p>
            <a:r>
              <a:rPr lang="hu-HU" dirty="0"/>
              <a:t>keret jellemzői</a:t>
            </a:r>
          </a:p>
          <a:p>
            <a:pPr lvl="1"/>
            <a:r>
              <a:rPr lang="hu-HU" dirty="0"/>
              <a:t>típusa ("zebra", vonal osztástüskékkel, csak vonal)</a:t>
            </a:r>
          </a:p>
          <a:p>
            <a:pPr lvl="1"/>
            <a:r>
              <a:rPr lang="hu-HU" dirty="0"/>
              <a:t>stílusbeállítások</a:t>
            </a:r>
          </a:p>
          <a:p>
            <a:r>
              <a:rPr lang="hu-HU" dirty="0"/>
              <a:t>koordináta-feliratok jellemzői</a:t>
            </a:r>
          </a:p>
          <a:p>
            <a:pPr lvl="1"/>
            <a:r>
              <a:rPr lang="hu-HU" dirty="0"/>
              <a:t>formátum: decimális, DM, DMS; égtájjal vagy </a:t>
            </a:r>
            <a:r>
              <a:rPr lang="hu-HU" dirty="0" err="1"/>
              <a:t>nélküle</a:t>
            </a:r>
            <a:endParaRPr lang="hu-HU" dirty="0"/>
          </a:p>
          <a:p>
            <a:pPr lvl="1"/>
            <a:r>
              <a:rPr lang="hu-HU" dirty="0"/>
              <a:t>oldalanként: megjelenjen-e, kívül/belül, forgatás</a:t>
            </a:r>
          </a:p>
          <a:p>
            <a:pPr lvl="1"/>
            <a:r>
              <a:rPr lang="hu-HU" dirty="0">
                <a:solidFill>
                  <a:srgbClr val="FF0000"/>
                </a:solidFill>
              </a:rPr>
              <a:t>tizedesjegyek száma</a:t>
            </a:r>
          </a:p>
        </p:txBody>
      </p:sp>
      <p:sp>
        <p:nvSpPr>
          <p:cNvPr id="4" name="Dátum helye 3">
            <a:extLst>
              <a:ext uri="{FF2B5EF4-FFF2-40B4-BE49-F238E27FC236}">
                <a16:creationId xmlns:a16="http://schemas.microsoft.com/office/drawing/2014/main" id="{6E6246AF-E18A-1B7F-EB77-E454535ADEEB}"/>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6FD42576-B6DA-D05C-00C0-F3BF60108F50}"/>
              </a:ext>
            </a:extLst>
          </p:cNvPr>
          <p:cNvSpPr/>
          <p:nvPr/>
        </p:nvSpPr>
        <p:spPr>
          <a:xfrm flipV="1">
            <a:off x="8540496" y="5850216"/>
            <a:ext cx="3435603" cy="266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66722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6D0B6C-85AA-1E3B-0605-6850FC8EA44A}"/>
              </a:ext>
            </a:extLst>
          </p:cNvPr>
          <p:cNvSpPr>
            <a:spLocks noGrp="1"/>
          </p:cNvSpPr>
          <p:nvPr>
            <p:ph type="title"/>
          </p:nvPr>
        </p:nvSpPr>
        <p:spPr/>
        <p:txBody>
          <a:bodyPr/>
          <a:lstStyle/>
          <a:p>
            <a:r>
              <a:rPr lang="hu-HU" dirty="0"/>
              <a:t>Térkép</a:t>
            </a:r>
          </a:p>
        </p:txBody>
      </p:sp>
      <p:sp>
        <p:nvSpPr>
          <p:cNvPr id="3" name="Tartalom helye 2">
            <a:extLst>
              <a:ext uri="{FF2B5EF4-FFF2-40B4-BE49-F238E27FC236}">
                <a16:creationId xmlns:a16="http://schemas.microsoft.com/office/drawing/2014/main" id="{50A5707A-5090-F5D1-212A-60319093541A}"/>
              </a:ext>
            </a:extLst>
          </p:cNvPr>
          <p:cNvSpPr>
            <a:spLocks noGrp="1"/>
          </p:cNvSpPr>
          <p:nvPr>
            <p:ph idx="1"/>
          </p:nvPr>
        </p:nvSpPr>
        <p:spPr>
          <a:xfrm>
            <a:off x="838200" y="1422400"/>
            <a:ext cx="4592250" cy="4754563"/>
          </a:xfrm>
        </p:spPr>
        <p:txBody>
          <a:bodyPr/>
          <a:lstStyle/>
          <a:p>
            <a:r>
              <a:rPr lang="hu-HU" dirty="0"/>
              <a:t>DEMO</a:t>
            </a:r>
          </a:p>
          <a:p>
            <a:pPr lvl="1"/>
            <a:r>
              <a:rPr lang="hu-HU" dirty="0"/>
              <a:t>hozzuk létre ezt a térképet (►)</a:t>
            </a:r>
          </a:p>
          <a:p>
            <a:pPr lvl="1"/>
            <a:r>
              <a:rPr lang="hu-HU" dirty="0"/>
              <a:t>a méretarány legyen M 1: 50000</a:t>
            </a:r>
          </a:p>
          <a:p>
            <a:pPr lvl="1"/>
            <a:r>
              <a:rPr lang="hu-HU" dirty="0"/>
              <a:t>alkalmazzunk 5°-os forgatást</a:t>
            </a:r>
          </a:p>
          <a:p>
            <a:pPr lvl="1"/>
            <a:r>
              <a:rPr lang="hu-HU" dirty="0"/>
              <a:t>adjunk WGS-84-es koordinátarácsot a térképhez 0,0166666667°-os (1'-es) osztásközzel</a:t>
            </a:r>
          </a:p>
          <a:p>
            <a:pPr lvl="1"/>
            <a:r>
              <a:rPr lang="hu-HU" dirty="0"/>
              <a:t>kapjon zebra típusú keretet</a:t>
            </a:r>
          </a:p>
          <a:p>
            <a:pPr lvl="1"/>
            <a:r>
              <a:rPr lang="hu-HU" dirty="0"/>
              <a:t>fölül és jobb oldalt jelenjenek meg a koordináta-feliratok égtájjal, DM formátumú egész számként</a:t>
            </a:r>
          </a:p>
        </p:txBody>
      </p:sp>
      <p:sp>
        <p:nvSpPr>
          <p:cNvPr id="4" name="Dátum helye 3">
            <a:extLst>
              <a:ext uri="{FF2B5EF4-FFF2-40B4-BE49-F238E27FC236}">
                <a16:creationId xmlns:a16="http://schemas.microsoft.com/office/drawing/2014/main" id="{D73D4D44-9CB9-5C2E-CB0D-148F56200C46}"/>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7" name="Kép 6">
            <a:extLst>
              <a:ext uri="{FF2B5EF4-FFF2-40B4-BE49-F238E27FC236}">
                <a16:creationId xmlns:a16="http://schemas.microsoft.com/office/drawing/2014/main" id="{C221069A-075E-C9D5-2AFF-0CE62B90D105}"/>
              </a:ext>
            </a:extLst>
          </p:cNvPr>
          <p:cNvPicPr>
            <a:picLocks noChangeAspect="1"/>
          </p:cNvPicPr>
          <p:nvPr/>
        </p:nvPicPr>
        <p:blipFill>
          <a:blip r:embed="rId2"/>
          <a:stretch>
            <a:fillRect/>
          </a:stretch>
        </p:blipFill>
        <p:spPr>
          <a:xfrm>
            <a:off x="5430450" y="1435100"/>
            <a:ext cx="6600436" cy="4660900"/>
          </a:xfrm>
          <a:prstGeom prst="rect">
            <a:avLst/>
          </a:prstGeom>
          <a:ln>
            <a:solidFill>
              <a:schemeClr val="tx1"/>
            </a:solidFill>
          </a:ln>
        </p:spPr>
      </p:pic>
    </p:spTree>
    <p:extLst>
      <p:ext uri="{BB962C8B-B14F-4D97-AF65-F5344CB8AC3E}">
        <p14:creationId xmlns:p14="http://schemas.microsoft.com/office/powerpoint/2010/main" val="397124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7E978FB-9223-2147-96FF-90717A8E0B0A}"/>
              </a:ext>
            </a:extLst>
          </p:cNvPr>
          <p:cNvSpPr>
            <a:spLocks noGrp="1"/>
          </p:cNvSpPr>
          <p:nvPr>
            <p:ph type="title"/>
          </p:nvPr>
        </p:nvSpPr>
        <p:spPr/>
        <p:txBody>
          <a:bodyPr/>
          <a:lstStyle/>
          <a:p>
            <a:r>
              <a:rPr lang="hu-HU" dirty="0"/>
              <a:t>Betéttérkép hozzáadása</a:t>
            </a:r>
          </a:p>
        </p:txBody>
      </p:sp>
      <p:sp>
        <p:nvSpPr>
          <p:cNvPr id="3" name="Tartalom helye 2">
            <a:extLst>
              <a:ext uri="{FF2B5EF4-FFF2-40B4-BE49-F238E27FC236}">
                <a16:creationId xmlns:a16="http://schemas.microsoft.com/office/drawing/2014/main" id="{94E5DEEA-1C14-D2DF-F56F-EB6A921CC028}"/>
              </a:ext>
            </a:extLst>
          </p:cNvPr>
          <p:cNvSpPr>
            <a:spLocks noGrp="1"/>
          </p:cNvSpPr>
          <p:nvPr>
            <p:ph idx="1"/>
          </p:nvPr>
        </p:nvSpPr>
        <p:spPr>
          <a:xfrm>
            <a:off x="838200" y="1422400"/>
            <a:ext cx="6877048" cy="4754563"/>
          </a:xfrm>
        </p:spPr>
        <p:txBody>
          <a:bodyPr/>
          <a:lstStyle/>
          <a:p>
            <a:r>
              <a:rPr lang="hu-HU" dirty="0"/>
              <a:t>egy nyomtatási elrendezés több térképet is tartalmazhat</a:t>
            </a:r>
          </a:p>
          <a:p>
            <a:pPr lvl="1"/>
            <a:r>
              <a:rPr lang="hu-HU" dirty="0"/>
              <a:t>jellemzően egy átnézeti betéttérképpel/kis térképpel egészítjük ki</a:t>
            </a:r>
          </a:p>
          <a:p>
            <a:pPr lvl="1"/>
            <a:r>
              <a:rPr lang="hu-HU" dirty="0"/>
              <a:t>amin jelöljük téglalappal a nagy térképen ábrázolt területet</a:t>
            </a:r>
          </a:p>
          <a:p>
            <a:pPr lvl="1"/>
            <a:r>
              <a:rPr lang="hu-HU" dirty="0"/>
              <a:t>ehhez az egyes rétegeket méretaránytól függően érdemes megjeleníteni vagy elrejteni</a:t>
            </a:r>
          </a:p>
          <a:p>
            <a:endParaRPr lang="hu-HU" dirty="0"/>
          </a:p>
        </p:txBody>
      </p:sp>
      <p:sp>
        <p:nvSpPr>
          <p:cNvPr id="4" name="Dátum helye 3">
            <a:extLst>
              <a:ext uri="{FF2B5EF4-FFF2-40B4-BE49-F238E27FC236}">
                <a16:creationId xmlns:a16="http://schemas.microsoft.com/office/drawing/2014/main" id="{9C7B9C9D-587E-1392-EC70-551A2058A9DB}"/>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descr="A képen szöveg, térkép, atlasz látható&#10;&#10;Előfordulhat, hogy a mesterséges intelligencia által létrehozott tartalom helytelen.">
            <a:extLst>
              <a:ext uri="{FF2B5EF4-FFF2-40B4-BE49-F238E27FC236}">
                <a16:creationId xmlns:a16="http://schemas.microsoft.com/office/drawing/2014/main" id="{F45464AC-A5E3-7E70-E507-46FE30D68F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248" y="3633362"/>
            <a:ext cx="4305301" cy="3044853"/>
          </a:xfrm>
          <a:prstGeom prst="rect">
            <a:avLst/>
          </a:prstGeom>
          <a:ln>
            <a:solidFill>
              <a:schemeClr val="tx1"/>
            </a:solidFill>
          </a:ln>
        </p:spPr>
      </p:pic>
      <p:pic>
        <p:nvPicPr>
          <p:cNvPr id="8" name="Kép 7" descr="A képen szöveg, térkép, atlasz, képernyőkép látható&#10;&#10;Előfordulhat, hogy a mesterséges intelligencia által létrehozott tartalom helytelen.">
            <a:extLst>
              <a:ext uri="{FF2B5EF4-FFF2-40B4-BE49-F238E27FC236}">
                <a16:creationId xmlns:a16="http://schemas.microsoft.com/office/drawing/2014/main" id="{91340229-E2E6-4FFC-5534-0E1E262952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5250" y="179784"/>
            <a:ext cx="4305300" cy="3320650"/>
          </a:xfrm>
          <a:prstGeom prst="rect">
            <a:avLst/>
          </a:prstGeom>
          <a:ln>
            <a:solidFill>
              <a:schemeClr val="tx1"/>
            </a:solidFill>
          </a:ln>
        </p:spPr>
      </p:pic>
    </p:spTree>
    <p:extLst>
      <p:ext uri="{BB962C8B-B14F-4D97-AF65-F5344CB8AC3E}">
        <p14:creationId xmlns:p14="http://schemas.microsoft.com/office/powerpoint/2010/main" val="96250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6E06E-3348-DD32-42B8-1C0B1D89FA5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87E11A1-1503-E798-A918-40CFBC24672D}"/>
              </a:ext>
            </a:extLst>
          </p:cNvPr>
          <p:cNvSpPr>
            <a:spLocks noGrp="1"/>
          </p:cNvSpPr>
          <p:nvPr>
            <p:ph type="title"/>
          </p:nvPr>
        </p:nvSpPr>
        <p:spPr/>
        <p:txBody>
          <a:bodyPr/>
          <a:lstStyle/>
          <a:p>
            <a:r>
              <a:rPr lang="hu-HU" dirty="0"/>
              <a:t>Betéttérkép hozzáadása</a:t>
            </a:r>
          </a:p>
        </p:txBody>
      </p:sp>
      <p:sp>
        <p:nvSpPr>
          <p:cNvPr id="3" name="Tartalom helye 2">
            <a:extLst>
              <a:ext uri="{FF2B5EF4-FFF2-40B4-BE49-F238E27FC236}">
                <a16:creationId xmlns:a16="http://schemas.microsoft.com/office/drawing/2014/main" id="{68592105-2562-234B-42C6-E178EED07DEC}"/>
              </a:ext>
            </a:extLst>
          </p:cNvPr>
          <p:cNvSpPr>
            <a:spLocks noGrp="1"/>
          </p:cNvSpPr>
          <p:nvPr>
            <p:ph idx="1"/>
          </p:nvPr>
        </p:nvSpPr>
        <p:spPr>
          <a:xfrm>
            <a:off x="838200" y="1422400"/>
            <a:ext cx="6877048" cy="4754563"/>
          </a:xfrm>
        </p:spPr>
        <p:txBody>
          <a:bodyPr/>
          <a:lstStyle/>
          <a:p>
            <a:r>
              <a:rPr lang="hu-HU" dirty="0"/>
              <a:t>egy nyomtatási elrendezés több térképet is tartalmazhat</a:t>
            </a:r>
          </a:p>
          <a:p>
            <a:pPr lvl="1"/>
            <a:r>
              <a:rPr lang="hu-HU" dirty="0"/>
              <a:t>jellemzően egy átnézeti betéttérképpel/kis térképpel egészítjük ki</a:t>
            </a:r>
          </a:p>
          <a:p>
            <a:pPr lvl="1"/>
            <a:r>
              <a:rPr lang="hu-HU" dirty="0"/>
              <a:t>amin jelöljük téglalappal a nagy térképen ábrázolt területet</a:t>
            </a:r>
          </a:p>
          <a:p>
            <a:pPr lvl="1"/>
            <a:r>
              <a:rPr lang="hu-HU" dirty="0"/>
              <a:t>ehhez az egyes rétegeket méretaránytól függően érdemes megjeleníteni vagy elrejteni</a:t>
            </a:r>
          </a:p>
          <a:p>
            <a:endParaRPr lang="hu-HU" dirty="0"/>
          </a:p>
        </p:txBody>
      </p:sp>
      <p:sp>
        <p:nvSpPr>
          <p:cNvPr id="4" name="Dátum helye 3">
            <a:extLst>
              <a:ext uri="{FF2B5EF4-FFF2-40B4-BE49-F238E27FC236}">
                <a16:creationId xmlns:a16="http://schemas.microsoft.com/office/drawing/2014/main" id="{D31E9751-EF23-4EA0-BEA5-5922E92CB84E}"/>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descr="A képen szöveg, térkép, atlasz látható&#10;&#10;Előfordulhat, hogy a mesterséges intelligencia által létrehozott tartalom helytelen.">
            <a:extLst>
              <a:ext uri="{FF2B5EF4-FFF2-40B4-BE49-F238E27FC236}">
                <a16:creationId xmlns:a16="http://schemas.microsoft.com/office/drawing/2014/main" id="{AC7F7E9E-6025-71CA-A82E-70BA3CAEE0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5248" y="3633362"/>
            <a:ext cx="4305301" cy="3044853"/>
          </a:xfrm>
          <a:prstGeom prst="rect">
            <a:avLst/>
          </a:prstGeom>
          <a:ln>
            <a:solidFill>
              <a:schemeClr val="tx1"/>
            </a:solidFill>
          </a:ln>
        </p:spPr>
      </p:pic>
      <p:pic>
        <p:nvPicPr>
          <p:cNvPr id="8" name="Kép 7" descr="A képen szöveg, térkép, atlasz, képernyőkép látható&#10;&#10;Előfordulhat, hogy a mesterséges intelligencia által létrehozott tartalom helytelen.">
            <a:extLst>
              <a:ext uri="{FF2B5EF4-FFF2-40B4-BE49-F238E27FC236}">
                <a16:creationId xmlns:a16="http://schemas.microsoft.com/office/drawing/2014/main" id="{57F64966-5A7C-ED13-9842-D22E297B56E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5250" y="179784"/>
            <a:ext cx="4305300" cy="3320650"/>
          </a:xfrm>
          <a:prstGeom prst="rect">
            <a:avLst/>
          </a:prstGeom>
          <a:ln>
            <a:solidFill>
              <a:schemeClr val="tx1"/>
            </a:solidFill>
          </a:ln>
        </p:spPr>
      </p:pic>
      <p:sp>
        <p:nvSpPr>
          <p:cNvPr id="7" name="Téglalap 6">
            <a:extLst>
              <a:ext uri="{FF2B5EF4-FFF2-40B4-BE49-F238E27FC236}">
                <a16:creationId xmlns:a16="http://schemas.microsoft.com/office/drawing/2014/main" id="{6522D0A7-CD94-E69F-723F-D19E40506C3D}"/>
              </a:ext>
            </a:extLst>
          </p:cNvPr>
          <p:cNvSpPr/>
          <p:nvPr/>
        </p:nvSpPr>
        <p:spPr>
          <a:xfrm rot="1225821">
            <a:off x="3324841" y="3423771"/>
            <a:ext cx="3406703" cy="523220"/>
          </a:xfrm>
          <a:prstGeom prst="rect">
            <a:avLst/>
          </a:prstGeom>
          <a:noFill/>
          <a:ln>
            <a:solidFill>
              <a:srgbClr val="FFC000"/>
            </a:solidFill>
          </a:ln>
        </p:spPr>
        <p:txBody>
          <a:bodyPr wrap="none" lIns="91440" tIns="45720" rIns="91440" bIns="45720">
            <a:spAutoFit/>
          </a:bodyPr>
          <a:lstStyle/>
          <a:p>
            <a:pPr algn="ctr"/>
            <a:r>
              <a:rPr lang="hu-HU" sz="2800" b="1" dirty="0">
                <a:ln w="10160">
                  <a:solidFill>
                    <a:srgbClr val="FFC000"/>
                  </a:solidFill>
                  <a:prstDash val="solid"/>
                </a:ln>
                <a:solidFill>
                  <a:srgbClr val="FFFFFF"/>
                </a:solidFill>
                <a:effectLst>
                  <a:outerShdw blurRad="38100" dist="22860" dir="5400000" algn="tl" rotWithShape="0">
                    <a:srgbClr val="000000">
                      <a:alpha val="30000"/>
                    </a:srgbClr>
                  </a:outerShdw>
                </a:effectLst>
              </a:rPr>
              <a:t>– H A M A R O S A N </a:t>
            </a:r>
            <a:r>
              <a:rPr lang="hu-HU" sz="2800" b="1" cap="none" spc="0" dirty="0">
                <a:ln w="10160">
                  <a:solidFill>
                    <a:srgbClr val="FFC000"/>
                  </a:solid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3865253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05BE-42C8-25C0-50F8-7A494D9C143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799BFEF9-8342-7AF3-DC12-DE2D9A735491}"/>
              </a:ext>
            </a:extLst>
          </p:cNvPr>
          <p:cNvSpPr>
            <a:spLocks noGrp="1"/>
          </p:cNvSpPr>
          <p:nvPr>
            <p:ph type="title"/>
          </p:nvPr>
        </p:nvSpPr>
        <p:spPr/>
        <p:txBody>
          <a:bodyPr/>
          <a:lstStyle/>
          <a:p>
            <a:r>
              <a:rPr lang="hu-HU" dirty="0"/>
              <a:t>Betéttérkép hozzáadása</a:t>
            </a:r>
          </a:p>
        </p:txBody>
      </p:sp>
      <p:sp>
        <p:nvSpPr>
          <p:cNvPr id="3" name="Tartalom helye 2">
            <a:extLst>
              <a:ext uri="{FF2B5EF4-FFF2-40B4-BE49-F238E27FC236}">
                <a16:creationId xmlns:a16="http://schemas.microsoft.com/office/drawing/2014/main" id="{E1E6C90B-F1D1-940F-6019-7585DF4424A6}"/>
              </a:ext>
            </a:extLst>
          </p:cNvPr>
          <p:cNvSpPr>
            <a:spLocks noGrp="1"/>
          </p:cNvSpPr>
          <p:nvPr>
            <p:ph idx="1"/>
          </p:nvPr>
        </p:nvSpPr>
        <p:spPr>
          <a:xfrm>
            <a:off x="838201" y="1422400"/>
            <a:ext cx="5091870" cy="4754563"/>
          </a:xfrm>
        </p:spPr>
        <p:txBody>
          <a:bodyPr/>
          <a:lstStyle/>
          <a:p>
            <a:r>
              <a:rPr lang="hu-HU" dirty="0"/>
              <a:t>DEMO</a:t>
            </a:r>
          </a:p>
          <a:p>
            <a:pPr lvl="1"/>
            <a:r>
              <a:rPr lang="hu-HU" dirty="0"/>
              <a:t>adjunk a térképünk bal fölső sarkába egy betéttérképet, fekete kerettel</a:t>
            </a:r>
          </a:p>
          <a:p>
            <a:pPr lvl="1"/>
            <a:r>
              <a:rPr lang="hu-HU" dirty="0"/>
              <a:t>amely a Kárpát-medencét ábrázolja M 1:10 000 000 méretarányban</a:t>
            </a:r>
          </a:p>
          <a:p>
            <a:pPr lvl="1"/>
            <a:r>
              <a:rPr lang="hu-HU" dirty="0"/>
              <a:t>jelenjen meg a betéttérképen szürke, vékony, 1°-os osztású rács és egyszerű keret</a:t>
            </a:r>
          </a:p>
          <a:p>
            <a:pPr lvl="1"/>
            <a:r>
              <a:rPr lang="hu-HU" dirty="0"/>
              <a:t>és adjunk hozzá piros körvonalú téglalapot</a:t>
            </a:r>
          </a:p>
        </p:txBody>
      </p:sp>
      <p:sp>
        <p:nvSpPr>
          <p:cNvPr id="4" name="Dátum helye 3">
            <a:extLst>
              <a:ext uri="{FF2B5EF4-FFF2-40B4-BE49-F238E27FC236}">
                <a16:creationId xmlns:a16="http://schemas.microsoft.com/office/drawing/2014/main" id="{D98312E9-5772-3D25-9E1D-14157A7928C2}"/>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a:extLst>
              <a:ext uri="{FF2B5EF4-FFF2-40B4-BE49-F238E27FC236}">
                <a16:creationId xmlns:a16="http://schemas.microsoft.com/office/drawing/2014/main" id="{49D0E8F0-60AF-5F58-9D9A-ED263C45DB0E}"/>
              </a:ext>
            </a:extLst>
          </p:cNvPr>
          <p:cNvPicPr>
            <a:picLocks noChangeAspect="1"/>
          </p:cNvPicPr>
          <p:nvPr/>
        </p:nvPicPr>
        <p:blipFill>
          <a:blip r:embed="rId2"/>
          <a:stretch>
            <a:fillRect/>
          </a:stretch>
        </p:blipFill>
        <p:spPr>
          <a:xfrm>
            <a:off x="9618057" y="1457801"/>
            <a:ext cx="2457737" cy="4010977"/>
          </a:xfrm>
          <a:prstGeom prst="rect">
            <a:avLst/>
          </a:prstGeom>
          <a:ln>
            <a:solidFill>
              <a:schemeClr val="tx1"/>
            </a:solidFill>
          </a:ln>
        </p:spPr>
      </p:pic>
      <p:pic>
        <p:nvPicPr>
          <p:cNvPr id="8" name="Kép 7">
            <a:extLst>
              <a:ext uri="{FF2B5EF4-FFF2-40B4-BE49-F238E27FC236}">
                <a16:creationId xmlns:a16="http://schemas.microsoft.com/office/drawing/2014/main" id="{FB021233-80E4-BCEE-A72B-238ADDCED13A}"/>
              </a:ext>
            </a:extLst>
          </p:cNvPr>
          <p:cNvPicPr>
            <a:picLocks noChangeAspect="1"/>
          </p:cNvPicPr>
          <p:nvPr/>
        </p:nvPicPr>
        <p:blipFill>
          <a:blip r:embed="rId3"/>
          <a:stretch>
            <a:fillRect/>
          </a:stretch>
        </p:blipFill>
        <p:spPr>
          <a:xfrm>
            <a:off x="9618057" y="5660132"/>
            <a:ext cx="2457737" cy="1009535"/>
          </a:xfrm>
          <a:prstGeom prst="rect">
            <a:avLst/>
          </a:prstGeom>
          <a:ln>
            <a:solidFill>
              <a:schemeClr val="tx1"/>
            </a:solidFill>
          </a:ln>
        </p:spPr>
      </p:pic>
      <p:pic>
        <p:nvPicPr>
          <p:cNvPr id="13" name="Kép 12">
            <a:extLst>
              <a:ext uri="{FF2B5EF4-FFF2-40B4-BE49-F238E27FC236}">
                <a16:creationId xmlns:a16="http://schemas.microsoft.com/office/drawing/2014/main" id="{E2BF09A7-E01F-8E4A-9E7B-110538D80480}"/>
              </a:ext>
            </a:extLst>
          </p:cNvPr>
          <p:cNvPicPr>
            <a:picLocks noChangeAspect="1"/>
          </p:cNvPicPr>
          <p:nvPr/>
        </p:nvPicPr>
        <p:blipFill>
          <a:blip r:embed="rId4"/>
          <a:stretch>
            <a:fillRect/>
          </a:stretch>
        </p:blipFill>
        <p:spPr>
          <a:xfrm>
            <a:off x="5930071" y="1457800"/>
            <a:ext cx="3525675" cy="5211867"/>
          </a:xfrm>
          <a:prstGeom prst="rect">
            <a:avLst/>
          </a:prstGeom>
          <a:ln>
            <a:solidFill>
              <a:schemeClr val="tx1"/>
            </a:solidFill>
          </a:ln>
        </p:spPr>
      </p:pic>
      <p:pic>
        <p:nvPicPr>
          <p:cNvPr id="14" name="Kép 13">
            <a:extLst>
              <a:ext uri="{FF2B5EF4-FFF2-40B4-BE49-F238E27FC236}">
                <a16:creationId xmlns:a16="http://schemas.microsoft.com/office/drawing/2014/main" id="{52B7E888-D9A4-9B04-11E9-63CEFAD0C3A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89614" y="4411194"/>
            <a:ext cx="548587" cy="500974"/>
          </a:xfrm>
          <a:prstGeom prst="rect">
            <a:avLst/>
          </a:prstGeom>
          <a:ln>
            <a:solidFill>
              <a:schemeClr val="tx1"/>
            </a:solidFill>
          </a:ln>
        </p:spPr>
      </p:pic>
      <p:pic>
        <p:nvPicPr>
          <p:cNvPr id="15" name="Kép 14">
            <a:extLst>
              <a:ext uri="{FF2B5EF4-FFF2-40B4-BE49-F238E27FC236}">
                <a16:creationId xmlns:a16="http://schemas.microsoft.com/office/drawing/2014/main" id="{0462FDB5-F663-140A-88C9-1DE8917C9B0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89613" y="1881439"/>
            <a:ext cx="548587" cy="465837"/>
          </a:xfrm>
          <a:prstGeom prst="rect">
            <a:avLst/>
          </a:prstGeom>
          <a:ln>
            <a:solidFill>
              <a:schemeClr val="tx1"/>
            </a:solidFill>
          </a:ln>
        </p:spPr>
      </p:pic>
      <p:sp>
        <p:nvSpPr>
          <p:cNvPr id="16" name="Nyíl: jobbra mutató 15">
            <a:extLst>
              <a:ext uri="{FF2B5EF4-FFF2-40B4-BE49-F238E27FC236}">
                <a16:creationId xmlns:a16="http://schemas.microsoft.com/office/drawing/2014/main" id="{59784BF7-CA66-6CE5-D59B-55F96AF53CF4}"/>
              </a:ext>
            </a:extLst>
          </p:cNvPr>
          <p:cNvSpPr/>
          <p:nvPr/>
        </p:nvSpPr>
        <p:spPr>
          <a:xfrm>
            <a:off x="10079058" y="2007797"/>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Nyíl: jobbra mutató 16">
            <a:extLst>
              <a:ext uri="{FF2B5EF4-FFF2-40B4-BE49-F238E27FC236}">
                <a16:creationId xmlns:a16="http://schemas.microsoft.com/office/drawing/2014/main" id="{3FD18A96-D50C-DAF2-8DA3-E51E34D800DF}"/>
              </a:ext>
            </a:extLst>
          </p:cNvPr>
          <p:cNvSpPr/>
          <p:nvPr/>
        </p:nvSpPr>
        <p:spPr>
          <a:xfrm>
            <a:off x="9618057" y="5195343"/>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Nyíl: jobbra mutató 17">
            <a:extLst>
              <a:ext uri="{FF2B5EF4-FFF2-40B4-BE49-F238E27FC236}">
                <a16:creationId xmlns:a16="http://schemas.microsoft.com/office/drawing/2014/main" id="{A5DF48E6-4242-F2B9-6B6B-5BFC9086236B}"/>
              </a:ext>
            </a:extLst>
          </p:cNvPr>
          <p:cNvSpPr/>
          <p:nvPr/>
        </p:nvSpPr>
        <p:spPr>
          <a:xfrm>
            <a:off x="10079058" y="637659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Nyíl: jobbra mutató 18">
            <a:extLst>
              <a:ext uri="{FF2B5EF4-FFF2-40B4-BE49-F238E27FC236}">
                <a16:creationId xmlns:a16="http://schemas.microsoft.com/office/drawing/2014/main" id="{A2F20E81-23C0-7E08-E16C-7DB75CF2440D}"/>
              </a:ext>
            </a:extLst>
          </p:cNvPr>
          <p:cNvSpPr/>
          <p:nvPr/>
        </p:nvSpPr>
        <p:spPr>
          <a:xfrm>
            <a:off x="9798409" y="371967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10238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91A8-9854-8333-A467-E38812A4C8D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89C83785-E7FA-05A7-7A3B-8F678AFF13E0}"/>
              </a:ext>
            </a:extLst>
          </p:cNvPr>
          <p:cNvSpPr>
            <a:spLocks noGrp="1"/>
          </p:cNvSpPr>
          <p:nvPr>
            <p:ph type="title"/>
          </p:nvPr>
        </p:nvSpPr>
        <p:spPr/>
        <p:txBody>
          <a:bodyPr/>
          <a:lstStyle/>
          <a:p>
            <a:r>
              <a:rPr lang="hu-HU" dirty="0"/>
              <a:t>Betéttérkép hozzáadása</a:t>
            </a:r>
          </a:p>
        </p:txBody>
      </p:sp>
      <p:sp>
        <p:nvSpPr>
          <p:cNvPr id="3" name="Tartalom helye 2">
            <a:extLst>
              <a:ext uri="{FF2B5EF4-FFF2-40B4-BE49-F238E27FC236}">
                <a16:creationId xmlns:a16="http://schemas.microsoft.com/office/drawing/2014/main" id="{0FD4EE78-5DC0-688E-6538-3B375FF8E7D6}"/>
              </a:ext>
            </a:extLst>
          </p:cNvPr>
          <p:cNvSpPr>
            <a:spLocks noGrp="1"/>
          </p:cNvSpPr>
          <p:nvPr>
            <p:ph idx="1"/>
          </p:nvPr>
        </p:nvSpPr>
        <p:spPr>
          <a:xfrm>
            <a:off x="838201" y="1422400"/>
            <a:ext cx="5091870" cy="4754563"/>
          </a:xfrm>
        </p:spPr>
        <p:txBody>
          <a:bodyPr/>
          <a:lstStyle/>
          <a:p>
            <a:r>
              <a:rPr lang="hu-HU" dirty="0"/>
              <a:t>DEMO</a:t>
            </a:r>
          </a:p>
          <a:p>
            <a:pPr lvl="1"/>
            <a:r>
              <a:rPr lang="hu-HU" dirty="0"/>
              <a:t>adjunk a térképünk bal fölső sarkába egy betéttérképet, fekete kerettel</a:t>
            </a:r>
          </a:p>
          <a:p>
            <a:pPr lvl="1"/>
            <a:r>
              <a:rPr lang="hu-HU" dirty="0"/>
              <a:t>amely a Kárpát-medencét ábrázolja M 1:10 000 000 méretarányban</a:t>
            </a:r>
          </a:p>
          <a:p>
            <a:pPr lvl="1"/>
            <a:r>
              <a:rPr lang="hu-HU" dirty="0"/>
              <a:t>jelenjen meg a betéttérképen szürke, vékony, 1°-os osztású rács és egyszerű keret</a:t>
            </a:r>
          </a:p>
          <a:p>
            <a:pPr lvl="1"/>
            <a:r>
              <a:rPr lang="hu-HU" dirty="0"/>
              <a:t>és adjunk hozzá piros körvonalú téglalapot</a:t>
            </a:r>
          </a:p>
        </p:txBody>
      </p:sp>
      <p:sp>
        <p:nvSpPr>
          <p:cNvPr id="4" name="Dátum helye 3">
            <a:extLst>
              <a:ext uri="{FF2B5EF4-FFF2-40B4-BE49-F238E27FC236}">
                <a16:creationId xmlns:a16="http://schemas.microsoft.com/office/drawing/2014/main" id="{7533FD5D-C5EE-79CD-AB40-FF3F4E9C4A52}"/>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a:extLst>
              <a:ext uri="{FF2B5EF4-FFF2-40B4-BE49-F238E27FC236}">
                <a16:creationId xmlns:a16="http://schemas.microsoft.com/office/drawing/2014/main" id="{98BA1C16-8592-1F09-7E11-312187F958E8}"/>
              </a:ext>
            </a:extLst>
          </p:cNvPr>
          <p:cNvPicPr>
            <a:picLocks noChangeAspect="1"/>
          </p:cNvPicPr>
          <p:nvPr/>
        </p:nvPicPr>
        <p:blipFill>
          <a:blip r:embed="rId2"/>
          <a:stretch>
            <a:fillRect/>
          </a:stretch>
        </p:blipFill>
        <p:spPr>
          <a:xfrm>
            <a:off x="9618057" y="1457801"/>
            <a:ext cx="2457737" cy="4010977"/>
          </a:xfrm>
          <a:prstGeom prst="rect">
            <a:avLst/>
          </a:prstGeom>
          <a:ln>
            <a:solidFill>
              <a:schemeClr val="tx1"/>
            </a:solidFill>
          </a:ln>
        </p:spPr>
      </p:pic>
      <p:pic>
        <p:nvPicPr>
          <p:cNvPr id="8" name="Kép 7">
            <a:extLst>
              <a:ext uri="{FF2B5EF4-FFF2-40B4-BE49-F238E27FC236}">
                <a16:creationId xmlns:a16="http://schemas.microsoft.com/office/drawing/2014/main" id="{583ECECE-6B1A-C182-D1EF-B6A2A790F427}"/>
              </a:ext>
            </a:extLst>
          </p:cNvPr>
          <p:cNvPicPr>
            <a:picLocks noChangeAspect="1"/>
          </p:cNvPicPr>
          <p:nvPr/>
        </p:nvPicPr>
        <p:blipFill>
          <a:blip r:embed="rId3"/>
          <a:stretch>
            <a:fillRect/>
          </a:stretch>
        </p:blipFill>
        <p:spPr>
          <a:xfrm>
            <a:off x="9618057" y="5660132"/>
            <a:ext cx="2457737" cy="1009535"/>
          </a:xfrm>
          <a:prstGeom prst="rect">
            <a:avLst/>
          </a:prstGeom>
          <a:ln>
            <a:solidFill>
              <a:schemeClr val="tx1"/>
            </a:solidFill>
          </a:ln>
        </p:spPr>
      </p:pic>
      <p:pic>
        <p:nvPicPr>
          <p:cNvPr id="13" name="Kép 12">
            <a:extLst>
              <a:ext uri="{FF2B5EF4-FFF2-40B4-BE49-F238E27FC236}">
                <a16:creationId xmlns:a16="http://schemas.microsoft.com/office/drawing/2014/main" id="{72742D57-B6AF-280E-103B-278E0506B4D3}"/>
              </a:ext>
            </a:extLst>
          </p:cNvPr>
          <p:cNvPicPr>
            <a:picLocks noChangeAspect="1"/>
          </p:cNvPicPr>
          <p:nvPr/>
        </p:nvPicPr>
        <p:blipFill>
          <a:blip r:embed="rId4"/>
          <a:stretch>
            <a:fillRect/>
          </a:stretch>
        </p:blipFill>
        <p:spPr>
          <a:xfrm>
            <a:off x="5930071" y="1457800"/>
            <a:ext cx="3525675" cy="5211867"/>
          </a:xfrm>
          <a:prstGeom prst="rect">
            <a:avLst/>
          </a:prstGeom>
          <a:ln>
            <a:solidFill>
              <a:schemeClr val="tx1"/>
            </a:solidFill>
          </a:ln>
        </p:spPr>
      </p:pic>
      <p:pic>
        <p:nvPicPr>
          <p:cNvPr id="14" name="Kép 13">
            <a:extLst>
              <a:ext uri="{FF2B5EF4-FFF2-40B4-BE49-F238E27FC236}">
                <a16:creationId xmlns:a16="http://schemas.microsoft.com/office/drawing/2014/main" id="{2A281C1A-E24A-A023-77D0-730D9D86A2E5}"/>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89614" y="4411194"/>
            <a:ext cx="548587" cy="500974"/>
          </a:xfrm>
          <a:prstGeom prst="rect">
            <a:avLst/>
          </a:prstGeom>
          <a:ln>
            <a:solidFill>
              <a:schemeClr val="tx1"/>
            </a:solidFill>
          </a:ln>
        </p:spPr>
      </p:pic>
      <p:pic>
        <p:nvPicPr>
          <p:cNvPr id="15" name="Kép 14">
            <a:extLst>
              <a:ext uri="{FF2B5EF4-FFF2-40B4-BE49-F238E27FC236}">
                <a16:creationId xmlns:a16="http://schemas.microsoft.com/office/drawing/2014/main" id="{E9FF3143-24ED-1C49-6C2B-B68C92A9F786}"/>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89613" y="1881439"/>
            <a:ext cx="548587" cy="465837"/>
          </a:xfrm>
          <a:prstGeom prst="rect">
            <a:avLst/>
          </a:prstGeom>
          <a:ln>
            <a:solidFill>
              <a:schemeClr val="tx1"/>
            </a:solidFill>
          </a:ln>
        </p:spPr>
      </p:pic>
      <p:sp>
        <p:nvSpPr>
          <p:cNvPr id="16" name="Nyíl: jobbra mutató 15">
            <a:extLst>
              <a:ext uri="{FF2B5EF4-FFF2-40B4-BE49-F238E27FC236}">
                <a16:creationId xmlns:a16="http://schemas.microsoft.com/office/drawing/2014/main" id="{627613AC-3A6A-8D43-C0A9-DF45E57C67F2}"/>
              </a:ext>
            </a:extLst>
          </p:cNvPr>
          <p:cNvSpPr/>
          <p:nvPr/>
        </p:nvSpPr>
        <p:spPr>
          <a:xfrm>
            <a:off x="10079058" y="2007797"/>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Nyíl: jobbra mutató 16">
            <a:extLst>
              <a:ext uri="{FF2B5EF4-FFF2-40B4-BE49-F238E27FC236}">
                <a16:creationId xmlns:a16="http://schemas.microsoft.com/office/drawing/2014/main" id="{A79D8AE9-8706-DA9D-A0B0-02D920ED0960}"/>
              </a:ext>
            </a:extLst>
          </p:cNvPr>
          <p:cNvSpPr/>
          <p:nvPr/>
        </p:nvSpPr>
        <p:spPr>
          <a:xfrm>
            <a:off x="9618057" y="5195343"/>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Nyíl: jobbra mutató 17">
            <a:extLst>
              <a:ext uri="{FF2B5EF4-FFF2-40B4-BE49-F238E27FC236}">
                <a16:creationId xmlns:a16="http://schemas.microsoft.com/office/drawing/2014/main" id="{D393ADBA-18B4-5616-1F21-689D6A8BC49D}"/>
              </a:ext>
            </a:extLst>
          </p:cNvPr>
          <p:cNvSpPr/>
          <p:nvPr/>
        </p:nvSpPr>
        <p:spPr>
          <a:xfrm>
            <a:off x="10079058" y="637659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Nyíl: jobbra mutató 18">
            <a:extLst>
              <a:ext uri="{FF2B5EF4-FFF2-40B4-BE49-F238E27FC236}">
                <a16:creationId xmlns:a16="http://schemas.microsoft.com/office/drawing/2014/main" id="{906D18F9-1EE9-FBDD-6FC9-CA2B14FFC217}"/>
              </a:ext>
            </a:extLst>
          </p:cNvPr>
          <p:cNvSpPr/>
          <p:nvPr/>
        </p:nvSpPr>
        <p:spPr>
          <a:xfrm>
            <a:off x="9798409" y="371967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a:extLst>
              <a:ext uri="{FF2B5EF4-FFF2-40B4-BE49-F238E27FC236}">
                <a16:creationId xmlns:a16="http://schemas.microsoft.com/office/drawing/2014/main" id="{BD64173A-AE92-C224-A2BF-A34275CFB14B}"/>
              </a:ext>
            </a:extLst>
          </p:cNvPr>
          <p:cNvSpPr/>
          <p:nvPr/>
        </p:nvSpPr>
        <p:spPr>
          <a:xfrm rot="1225821">
            <a:off x="7671725" y="1624936"/>
            <a:ext cx="2358339" cy="523220"/>
          </a:xfrm>
          <a:prstGeom prst="rect">
            <a:avLst/>
          </a:prstGeom>
          <a:noFill/>
          <a:ln>
            <a:solidFill>
              <a:srgbClr val="FFC000"/>
            </a:solidFill>
          </a:ln>
        </p:spPr>
        <p:txBody>
          <a:bodyPr wrap="none" lIns="91440" tIns="45720" rIns="91440" bIns="45720">
            <a:spAutoFit/>
          </a:bodyPr>
          <a:lstStyle/>
          <a:p>
            <a:pPr algn="ctr"/>
            <a:r>
              <a:rPr lang="hu-HU" sz="2800" b="1" dirty="0">
                <a:ln w="10160">
                  <a:solidFill>
                    <a:srgbClr val="FFC000"/>
                  </a:solidFill>
                  <a:prstDash val="solid"/>
                </a:ln>
                <a:solidFill>
                  <a:srgbClr val="FFFFFF"/>
                </a:solidFill>
                <a:effectLst>
                  <a:outerShdw blurRad="38100" dist="22860" dir="5400000" algn="tl" rotWithShape="0">
                    <a:srgbClr val="000000">
                      <a:alpha val="30000"/>
                    </a:srgbClr>
                  </a:outerShdw>
                </a:effectLst>
              </a:rPr>
              <a:t>– R O N D A ! </a:t>
            </a:r>
            <a:r>
              <a:rPr lang="hu-HU" sz="2800" b="1" cap="none" spc="0" dirty="0">
                <a:ln w="10160">
                  <a:solidFill>
                    <a:srgbClr val="FFC000"/>
                  </a:solid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124598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79DE-F8BA-40CF-CD1B-8136EBC9C9F4}"/>
            </a:ext>
          </a:extLst>
        </p:cNvPr>
        <p:cNvGrpSpPr/>
        <p:nvPr/>
      </p:nvGrpSpPr>
      <p:grpSpPr>
        <a:xfrm>
          <a:off x="0" y="0"/>
          <a:ext cx="0" cy="0"/>
          <a:chOff x="0" y="0"/>
          <a:chExt cx="0" cy="0"/>
        </a:xfrm>
      </p:grpSpPr>
      <p:pic>
        <p:nvPicPr>
          <p:cNvPr id="7" name="Kép 6">
            <a:extLst>
              <a:ext uri="{FF2B5EF4-FFF2-40B4-BE49-F238E27FC236}">
                <a16:creationId xmlns:a16="http://schemas.microsoft.com/office/drawing/2014/main" id="{55B893AF-347A-EF89-E6E8-875845AEC297}"/>
              </a:ext>
            </a:extLst>
          </p:cNvPr>
          <p:cNvPicPr>
            <a:picLocks noChangeAspect="1"/>
          </p:cNvPicPr>
          <p:nvPr/>
        </p:nvPicPr>
        <p:blipFill>
          <a:blip r:embed="rId2"/>
          <a:stretch>
            <a:fillRect/>
          </a:stretch>
        </p:blipFill>
        <p:spPr>
          <a:xfrm>
            <a:off x="7863840" y="1422400"/>
            <a:ext cx="4103993" cy="3599483"/>
          </a:xfrm>
          <a:prstGeom prst="rect">
            <a:avLst/>
          </a:prstGeom>
          <a:ln>
            <a:solidFill>
              <a:schemeClr val="tx1"/>
            </a:solidFill>
          </a:ln>
        </p:spPr>
      </p:pic>
      <p:sp>
        <p:nvSpPr>
          <p:cNvPr id="2" name="Cím 1">
            <a:extLst>
              <a:ext uri="{FF2B5EF4-FFF2-40B4-BE49-F238E27FC236}">
                <a16:creationId xmlns:a16="http://schemas.microsoft.com/office/drawing/2014/main" id="{27EB1F97-27AF-622E-DC1F-E2FAFA69FBA0}"/>
              </a:ext>
            </a:extLst>
          </p:cNvPr>
          <p:cNvSpPr>
            <a:spLocks noGrp="1"/>
          </p:cNvSpPr>
          <p:nvPr>
            <p:ph type="title"/>
          </p:nvPr>
        </p:nvSpPr>
        <p:spPr/>
        <p:txBody>
          <a:bodyPr/>
          <a:lstStyle/>
          <a:p>
            <a:r>
              <a:rPr lang="hu-HU" dirty="0"/>
              <a:t>Nyomtatási elrendezések</a:t>
            </a:r>
          </a:p>
        </p:txBody>
      </p:sp>
      <p:sp>
        <p:nvSpPr>
          <p:cNvPr id="3" name="Tartalom helye 2">
            <a:extLst>
              <a:ext uri="{FF2B5EF4-FFF2-40B4-BE49-F238E27FC236}">
                <a16:creationId xmlns:a16="http://schemas.microsoft.com/office/drawing/2014/main" id="{425418CE-7B88-DD07-892C-C23EE7B4F23A}"/>
              </a:ext>
            </a:extLst>
          </p:cNvPr>
          <p:cNvSpPr>
            <a:spLocks noGrp="1"/>
          </p:cNvSpPr>
          <p:nvPr>
            <p:ph idx="1"/>
          </p:nvPr>
        </p:nvSpPr>
        <p:spPr>
          <a:xfrm>
            <a:off x="838200" y="1422400"/>
            <a:ext cx="7025640" cy="4754563"/>
          </a:xfrm>
        </p:spPr>
        <p:txBody>
          <a:bodyPr/>
          <a:lstStyle/>
          <a:p>
            <a:r>
              <a:rPr lang="hu-HU" dirty="0"/>
              <a:t>Project &gt; </a:t>
            </a:r>
            <a:r>
              <a:rPr lang="hu-HU" dirty="0" err="1"/>
              <a:t>Layout</a:t>
            </a:r>
            <a:r>
              <a:rPr lang="hu-HU" dirty="0"/>
              <a:t> Manager…</a:t>
            </a:r>
          </a:p>
          <a:p>
            <a:pPr lvl="1"/>
            <a:r>
              <a:rPr lang="hu-HU" dirty="0"/>
              <a:t>megnyithatunk korábban összerakott elrendezéseket</a:t>
            </a:r>
          </a:p>
          <a:p>
            <a:pPr lvl="1"/>
            <a:r>
              <a:rPr lang="hu-HU" dirty="0">
                <a:solidFill>
                  <a:srgbClr val="FF0000"/>
                </a:solidFill>
              </a:rPr>
              <a:t>létrehozhatunk újat</a:t>
            </a:r>
          </a:p>
          <a:p>
            <a:pPr lvl="1"/>
            <a:endParaRPr lang="hu-HU" dirty="0"/>
          </a:p>
        </p:txBody>
      </p:sp>
      <p:sp>
        <p:nvSpPr>
          <p:cNvPr id="4" name="Dátum helye 3">
            <a:extLst>
              <a:ext uri="{FF2B5EF4-FFF2-40B4-BE49-F238E27FC236}">
                <a16:creationId xmlns:a16="http://schemas.microsoft.com/office/drawing/2014/main" id="{3D01CD34-3AC6-11C0-BD1B-8B56DE6BD2EC}"/>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0ED3EEF6-7025-FD71-428E-4BAEDCD7E1E2}"/>
              </a:ext>
            </a:extLst>
          </p:cNvPr>
          <p:cNvSpPr/>
          <p:nvPr/>
        </p:nvSpPr>
        <p:spPr>
          <a:xfrm flipH="1" flipV="1">
            <a:off x="10966704" y="3700271"/>
            <a:ext cx="743712" cy="2072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77752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4276E-308B-9596-D129-C977E8AC6C8F}"/>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918C8DFF-73A5-3DFD-A520-FF3317A93DA1}"/>
              </a:ext>
            </a:extLst>
          </p:cNvPr>
          <p:cNvSpPr>
            <a:spLocks noGrp="1"/>
          </p:cNvSpPr>
          <p:nvPr>
            <p:ph type="title"/>
          </p:nvPr>
        </p:nvSpPr>
        <p:spPr/>
        <p:txBody>
          <a:bodyPr/>
          <a:lstStyle/>
          <a:p>
            <a:r>
              <a:rPr lang="hu-HU" dirty="0"/>
              <a:t>Betéttérkép hozzáadása</a:t>
            </a:r>
          </a:p>
        </p:txBody>
      </p:sp>
      <p:sp>
        <p:nvSpPr>
          <p:cNvPr id="3" name="Tartalom helye 2">
            <a:extLst>
              <a:ext uri="{FF2B5EF4-FFF2-40B4-BE49-F238E27FC236}">
                <a16:creationId xmlns:a16="http://schemas.microsoft.com/office/drawing/2014/main" id="{026D3A41-6F26-442E-B3A7-F65D6CC628D7}"/>
              </a:ext>
            </a:extLst>
          </p:cNvPr>
          <p:cNvSpPr>
            <a:spLocks noGrp="1"/>
          </p:cNvSpPr>
          <p:nvPr>
            <p:ph idx="1"/>
          </p:nvPr>
        </p:nvSpPr>
        <p:spPr>
          <a:xfrm>
            <a:off x="838201" y="1422400"/>
            <a:ext cx="5091870" cy="4754563"/>
          </a:xfrm>
        </p:spPr>
        <p:txBody>
          <a:bodyPr/>
          <a:lstStyle/>
          <a:p>
            <a:r>
              <a:rPr lang="hu-HU" dirty="0"/>
              <a:t>DEMO</a:t>
            </a:r>
          </a:p>
          <a:p>
            <a:pPr lvl="1"/>
            <a:r>
              <a:rPr lang="hu-HU" dirty="0"/>
              <a:t>adjunk a térképünk bal fölső sarkába egy betéttérképet, fekete kerettel</a:t>
            </a:r>
          </a:p>
          <a:p>
            <a:pPr lvl="1"/>
            <a:r>
              <a:rPr lang="hu-HU" dirty="0"/>
              <a:t>amely a Kárpát-medencét ábrázolja M 1:10 000 000 méretarányban</a:t>
            </a:r>
          </a:p>
          <a:p>
            <a:pPr lvl="1"/>
            <a:r>
              <a:rPr lang="hu-HU" dirty="0"/>
              <a:t>jelenjen meg a betéttérképen szürke, vékony, 1°-os osztású rács és egyszerű keret</a:t>
            </a:r>
          </a:p>
          <a:p>
            <a:pPr lvl="1"/>
            <a:r>
              <a:rPr lang="hu-HU" dirty="0"/>
              <a:t>és adjunk hozzá piros körvonalú téglalapot</a:t>
            </a:r>
          </a:p>
        </p:txBody>
      </p:sp>
      <p:sp>
        <p:nvSpPr>
          <p:cNvPr id="4" name="Dátum helye 3">
            <a:extLst>
              <a:ext uri="{FF2B5EF4-FFF2-40B4-BE49-F238E27FC236}">
                <a16:creationId xmlns:a16="http://schemas.microsoft.com/office/drawing/2014/main" id="{9D97AED6-8591-22A0-795A-08BF5D9E2B96}"/>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a:extLst>
              <a:ext uri="{FF2B5EF4-FFF2-40B4-BE49-F238E27FC236}">
                <a16:creationId xmlns:a16="http://schemas.microsoft.com/office/drawing/2014/main" id="{1805C65F-ADF9-515D-8AFF-B509434F832D}"/>
              </a:ext>
            </a:extLst>
          </p:cNvPr>
          <p:cNvPicPr>
            <a:picLocks noChangeAspect="1"/>
          </p:cNvPicPr>
          <p:nvPr/>
        </p:nvPicPr>
        <p:blipFill>
          <a:blip r:embed="rId2"/>
          <a:stretch>
            <a:fillRect/>
          </a:stretch>
        </p:blipFill>
        <p:spPr>
          <a:xfrm>
            <a:off x="9618057" y="1457801"/>
            <a:ext cx="2457737" cy="4010977"/>
          </a:xfrm>
          <a:prstGeom prst="rect">
            <a:avLst/>
          </a:prstGeom>
          <a:ln>
            <a:solidFill>
              <a:schemeClr val="tx1"/>
            </a:solidFill>
          </a:ln>
        </p:spPr>
      </p:pic>
      <p:pic>
        <p:nvPicPr>
          <p:cNvPr id="8" name="Kép 7">
            <a:extLst>
              <a:ext uri="{FF2B5EF4-FFF2-40B4-BE49-F238E27FC236}">
                <a16:creationId xmlns:a16="http://schemas.microsoft.com/office/drawing/2014/main" id="{0216BAB7-ABA9-E6D7-8992-776FB8F101E8}"/>
              </a:ext>
            </a:extLst>
          </p:cNvPr>
          <p:cNvPicPr>
            <a:picLocks noChangeAspect="1"/>
          </p:cNvPicPr>
          <p:nvPr/>
        </p:nvPicPr>
        <p:blipFill>
          <a:blip r:embed="rId3"/>
          <a:stretch>
            <a:fillRect/>
          </a:stretch>
        </p:blipFill>
        <p:spPr>
          <a:xfrm>
            <a:off x="9618057" y="5660132"/>
            <a:ext cx="2457737" cy="1009535"/>
          </a:xfrm>
          <a:prstGeom prst="rect">
            <a:avLst/>
          </a:prstGeom>
          <a:ln>
            <a:solidFill>
              <a:schemeClr val="tx1"/>
            </a:solidFill>
          </a:ln>
        </p:spPr>
      </p:pic>
      <p:pic>
        <p:nvPicPr>
          <p:cNvPr id="13" name="Kép 12">
            <a:extLst>
              <a:ext uri="{FF2B5EF4-FFF2-40B4-BE49-F238E27FC236}">
                <a16:creationId xmlns:a16="http://schemas.microsoft.com/office/drawing/2014/main" id="{91038283-87B3-5275-3C94-903980D5C464}"/>
              </a:ext>
            </a:extLst>
          </p:cNvPr>
          <p:cNvPicPr>
            <a:picLocks noChangeAspect="1"/>
          </p:cNvPicPr>
          <p:nvPr/>
        </p:nvPicPr>
        <p:blipFill>
          <a:blip r:embed="rId4"/>
          <a:stretch>
            <a:fillRect/>
          </a:stretch>
        </p:blipFill>
        <p:spPr>
          <a:xfrm>
            <a:off x="5930071" y="1457800"/>
            <a:ext cx="3525675" cy="5211867"/>
          </a:xfrm>
          <a:prstGeom prst="rect">
            <a:avLst/>
          </a:prstGeom>
          <a:ln>
            <a:solidFill>
              <a:schemeClr val="tx1"/>
            </a:solidFill>
          </a:ln>
        </p:spPr>
      </p:pic>
      <p:pic>
        <p:nvPicPr>
          <p:cNvPr id="14" name="Kép 13">
            <a:extLst>
              <a:ext uri="{FF2B5EF4-FFF2-40B4-BE49-F238E27FC236}">
                <a16:creationId xmlns:a16="http://schemas.microsoft.com/office/drawing/2014/main" id="{7D470703-392A-88DC-1B29-A43FCEF639D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89614" y="4411194"/>
            <a:ext cx="548587" cy="500974"/>
          </a:xfrm>
          <a:prstGeom prst="rect">
            <a:avLst/>
          </a:prstGeom>
          <a:ln>
            <a:solidFill>
              <a:schemeClr val="tx1"/>
            </a:solidFill>
          </a:ln>
        </p:spPr>
      </p:pic>
      <p:pic>
        <p:nvPicPr>
          <p:cNvPr id="15" name="Kép 14">
            <a:extLst>
              <a:ext uri="{FF2B5EF4-FFF2-40B4-BE49-F238E27FC236}">
                <a16:creationId xmlns:a16="http://schemas.microsoft.com/office/drawing/2014/main" id="{C84404C4-4B51-43F9-B4CE-869A517372B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89613" y="1881439"/>
            <a:ext cx="548587" cy="465837"/>
          </a:xfrm>
          <a:prstGeom prst="rect">
            <a:avLst/>
          </a:prstGeom>
          <a:ln>
            <a:solidFill>
              <a:schemeClr val="tx1"/>
            </a:solidFill>
          </a:ln>
        </p:spPr>
      </p:pic>
      <p:sp>
        <p:nvSpPr>
          <p:cNvPr id="16" name="Nyíl: jobbra mutató 15">
            <a:extLst>
              <a:ext uri="{FF2B5EF4-FFF2-40B4-BE49-F238E27FC236}">
                <a16:creationId xmlns:a16="http://schemas.microsoft.com/office/drawing/2014/main" id="{4B795E59-0AB7-F2BE-0405-1C14DEB5CCD0}"/>
              </a:ext>
            </a:extLst>
          </p:cNvPr>
          <p:cNvSpPr/>
          <p:nvPr/>
        </p:nvSpPr>
        <p:spPr>
          <a:xfrm>
            <a:off x="10079058" y="2007797"/>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Nyíl: jobbra mutató 16">
            <a:extLst>
              <a:ext uri="{FF2B5EF4-FFF2-40B4-BE49-F238E27FC236}">
                <a16:creationId xmlns:a16="http://schemas.microsoft.com/office/drawing/2014/main" id="{B834A2FF-3F3A-A45E-4E0E-10C9D450F840}"/>
              </a:ext>
            </a:extLst>
          </p:cNvPr>
          <p:cNvSpPr/>
          <p:nvPr/>
        </p:nvSpPr>
        <p:spPr>
          <a:xfrm>
            <a:off x="9618057" y="5195343"/>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Nyíl: jobbra mutató 17">
            <a:extLst>
              <a:ext uri="{FF2B5EF4-FFF2-40B4-BE49-F238E27FC236}">
                <a16:creationId xmlns:a16="http://schemas.microsoft.com/office/drawing/2014/main" id="{043943DA-B84A-F5CB-1083-4892F1FAD782}"/>
              </a:ext>
            </a:extLst>
          </p:cNvPr>
          <p:cNvSpPr/>
          <p:nvPr/>
        </p:nvSpPr>
        <p:spPr>
          <a:xfrm>
            <a:off x="10079058" y="637659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Nyíl: jobbra mutató 18">
            <a:extLst>
              <a:ext uri="{FF2B5EF4-FFF2-40B4-BE49-F238E27FC236}">
                <a16:creationId xmlns:a16="http://schemas.microsoft.com/office/drawing/2014/main" id="{ACD9CC19-1167-05D7-1516-A6DB0A30B8AA}"/>
              </a:ext>
            </a:extLst>
          </p:cNvPr>
          <p:cNvSpPr/>
          <p:nvPr/>
        </p:nvSpPr>
        <p:spPr>
          <a:xfrm>
            <a:off x="9798409" y="371967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a:extLst>
              <a:ext uri="{FF2B5EF4-FFF2-40B4-BE49-F238E27FC236}">
                <a16:creationId xmlns:a16="http://schemas.microsoft.com/office/drawing/2014/main" id="{E5907D92-0D30-664D-E6DE-0D94D1435C86}"/>
              </a:ext>
            </a:extLst>
          </p:cNvPr>
          <p:cNvSpPr/>
          <p:nvPr/>
        </p:nvSpPr>
        <p:spPr>
          <a:xfrm rot="1225821">
            <a:off x="7671725" y="1624936"/>
            <a:ext cx="2358339" cy="523220"/>
          </a:xfrm>
          <a:prstGeom prst="rect">
            <a:avLst/>
          </a:prstGeom>
          <a:noFill/>
          <a:ln>
            <a:solidFill>
              <a:srgbClr val="FFC000"/>
            </a:solidFill>
          </a:ln>
        </p:spPr>
        <p:txBody>
          <a:bodyPr wrap="none" lIns="91440" tIns="45720" rIns="91440" bIns="45720">
            <a:spAutoFit/>
          </a:bodyPr>
          <a:lstStyle/>
          <a:p>
            <a:pPr algn="ctr"/>
            <a:r>
              <a:rPr lang="hu-HU" sz="2800" b="1" dirty="0">
                <a:ln w="10160">
                  <a:solidFill>
                    <a:srgbClr val="FFC000"/>
                  </a:solidFill>
                  <a:prstDash val="solid"/>
                </a:ln>
                <a:solidFill>
                  <a:srgbClr val="FFFFFF"/>
                </a:solidFill>
                <a:effectLst>
                  <a:outerShdw blurRad="38100" dist="22860" dir="5400000" algn="tl" rotWithShape="0">
                    <a:srgbClr val="000000">
                      <a:alpha val="30000"/>
                    </a:srgbClr>
                  </a:outerShdw>
                </a:effectLst>
              </a:rPr>
              <a:t>– R O N D A ! </a:t>
            </a:r>
            <a:r>
              <a:rPr lang="hu-HU" sz="2800" b="1" cap="none" spc="0" dirty="0">
                <a:ln w="10160">
                  <a:solidFill>
                    <a:srgbClr val="FFC000"/>
                  </a:solidFill>
                  <a:prstDash val="solid"/>
                </a:ln>
                <a:solidFill>
                  <a:srgbClr val="FFFFFF"/>
                </a:solidFill>
                <a:effectLst>
                  <a:outerShdw blurRad="38100" dist="22860" dir="5400000" algn="tl" rotWithShape="0">
                    <a:srgbClr val="000000">
                      <a:alpha val="30000"/>
                    </a:srgbClr>
                  </a:outerShdw>
                </a:effectLst>
              </a:rPr>
              <a:t>–</a:t>
            </a:r>
          </a:p>
        </p:txBody>
      </p:sp>
      <p:sp>
        <p:nvSpPr>
          <p:cNvPr id="7" name="Téglalap 6">
            <a:extLst>
              <a:ext uri="{FF2B5EF4-FFF2-40B4-BE49-F238E27FC236}">
                <a16:creationId xmlns:a16="http://schemas.microsoft.com/office/drawing/2014/main" id="{FA2E7540-FCCC-7AAB-D4DE-EE46E6BC0793}"/>
              </a:ext>
            </a:extLst>
          </p:cNvPr>
          <p:cNvSpPr/>
          <p:nvPr/>
        </p:nvSpPr>
        <p:spPr>
          <a:xfrm rot="20602407">
            <a:off x="4884994" y="3167390"/>
            <a:ext cx="6125396" cy="523220"/>
          </a:xfrm>
          <a:prstGeom prst="rect">
            <a:avLst/>
          </a:prstGeom>
          <a:noFill/>
          <a:ln>
            <a:solidFill>
              <a:srgbClr val="FFC000"/>
            </a:solidFill>
          </a:ln>
        </p:spPr>
        <p:txBody>
          <a:bodyPr wrap="none" lIns="91440" tIns="45720" rIns="91440" bIns="45720">
            <a:spAutoFit/>
          </a:bodyPr>
          <a:lstStyle/>
          <a:p>
            <a:pPr algn="ctr"/>
            <a:r>
              <a:rPr lang="hu-HU" sz="2800" b="1" dirty="0">
                <a:ln w="10160">
                  <a:solidFill>
                    <a:srgbClr val="FFC000"/>
                  </a:solidFill>
                  <a:prstDash val="solid"/>
                </a:ln>
                <a:solidFill>
                  <a:srgbClr val="FFFFFF"/>
                </a:solidFill>
                <a:effectLst>
                  <a:outerShdw blurRad="38100" dist="22860" dir="5400000" algn="tl" rotWithShape="0">
                    <a:srgbClr val="000000">
                      <a:alpha val="30000"/>
                    </a:srgbClr>
                  </a:outerShdw>
                </a:effectLst>
              </a:rPr>
              <a:t>– T É G L A L A P   R O S </a:t>
            </a:r>
            <a:r>
              <a:rPr lang="hu-HU" sz="2800" b="1" dirty="0" err="1">
                <a:ln w="10160">
                  <a:solidFill>
                    <a:srgbClr val="FFC000"/>
                  </a:solidFill>
                  <a:prstDash val="solid"/>
                </a:ln>
                <a:solidFill>
                  <a:srgbClr val="FFFFFF"/>
                </a:solidFill>
                <a:effectLst>
                  <a:outerShdw blurRad="38100" dist="22860" dir="5400000" algn="tl" rotWithShape="0">
                    <a:srgbClr val="000000">
                      <a:alpha val="30000"/>
                    </a:srgbClr>
                  </a:outerShdw>
                </a:effectLst>
              </a:rPr>
              <a:t>S</a:t>
            </a:r>
            <a:r>
              <a:rPr lang="hu-HU" sz="2800" b="1" dirty="0">
                <a:ln w="10160">
                  <a:solidFill>
                    <a:srgbClr val="FFC000"/>
                  </a:solidFill>
                  <a:prstDash val="solid"/>
                </a:ln>
                <a:solidFill>
                  <a:srgbClr val="FFFFFF"/>
                </a:solidFill>
                <a:effectLst>
                  <a:outerShdw blurRad="38100" dist="22860" dir="5400000" algn="tl" rotWithShape="0">
                    <a:srgbClr val="000000">
                      <a:alpha val="30000"/>
                    </a:srgbClr>
                  </a:outerShdw>
                </a:effectLst>
              </a:rPr>
              <a:t> Z   H E L Y E N </a:t>
            </a:r>
            <a:r>
              <a:rPr lang="hu-HU" sz="2800" b="1" cap="none" spc="0" dirty="0">
                <a:ln w="10160">
                  <a:solidFill>
                    <a:srgbClr val="FFC000"/>
                  </a:solid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385236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607FA8-3D8D-7445-DD44-C46EE300ED78}"/>
              </a:ext>
            </a:extLst>
          </p:cNvPr>
          <p:cNvSpPr>
            <a:spLocks noGrp="1"/>
          </p:cNvSpPr>
          <p:nvPr>
            <p:ph type="title"/>
          </p:nvPr>
        </p:nvSpPr>
        <p:spPr/>
        <p:txBody>
          <a:bodyPr/>
          <a:lstStyle/>
          <a:p>
            <a:r>
              <a:rPr lang="hu-HU" dirty="0"/>
              <a:t>Ábrázolt terület jelölése téglalappal</a:t>
            </a:r>
            <a:endParaRPr lang="en-US" dirty="0"/>
          </a:p>
        </p:txBody>
      </p:sp>
      <p:sp>
        <p:nvSpPr>
          <p:cNvPr id="3" name="Tartalom helye 2">
            <a:extLst>
              <a:ext uri="{FF2B5EF4-FFF2-40B4-BE49-F238E27FC236}">
                <a16:creationId xmlns:a16="http://schemas.microsoft.com/office/drawing/2014/main" id="{04579BA6-F5FB-D725-B776-7BAD09306E99}"/>
              </a:ext>
            </a:extLst>
          </p:cNvPr>
          <p:cNvSpPr>
            <a:spLocks noGrp="1"/>
          </p:cNvSpPr>
          <p:nvPr>
            <p:ph idx="1"/>
          </p:nvPr>
        </p:nvSpPr>
        <p:spPr>
          <a:xfrm>
            <a:off x="838200" y="3554730"/>
            <a:ext cx="7880349" cy="2622233"/>
          </a:xfrm>
        </p:spPr>
        <p:txBody>
          <a:bodyPr/>
          <a:lstStyle/>
          <a:p>
            <a:r>
              <a:rPr lang="hu-HU" dirty="0"/>
              <a:t>DEMO</a:t>
            </a:r>
          </a:p>
          <a:p>
            <a:pPr lvl="1"/>
            <a:r>
              <a:rPr lang="hu-HU" dirty="0"/>
              <a:t>töröljük a téglalapot, majd töltsük be a </a:t>
            </a:r>
            <a:r>
              <a:rPr lang="hu-HU" i="1" dirty="0" err="1"/>
              <a:t>countries.gpkg</a:t>
            </a:r>
            <a:r>
              <a:rPr lang="hu-HU" dirty="0"/>
              <a:t> fájlt</a:t>
            </a:r>
          </a:p>
          <a:p>
            <a:pPr lvl="1"/>
            <a:r>
              <a:rPr lang="hu-HU" dirty="0"/>
              <a:t>ábrázoljuk kitöltés nélkül, vastag (0,6 mm), fekete körvonallal</a:t>
            </a:r>
          </a:p>
          <a:p>
            <a:pPr lvl="1"/>
            <a:r>
              <a:rPr lang="hu-HU" dirty="0"/>
              <a:t>adjunk beszédes nevet a két térképünknek (pl. </a:t>
            </a:r>
            <a:r>
              <a:rPr lang="hu-HU" dirty="0" err="1"/>
              <a:t>large</a:t>
            </a:r>
            <a:r>
              <a:rPr lang="hu-HU" dirty="0"/>
              <a:t> map, </a:t>
            </a:r>
            <a:r>
              <a:rPr lang="hu-HU" dirty="0" err="1"/>
              <a:t>inset</a:t>
            </a:r>
            <a:r>
              <a:rPr lang="hu-HU" dirty="0"/>
              <a:t> map)</a:t>
            </a:r>
          </a:p>
          <a:p>
            <a:pPr lvl="1"/>
            <a:r>
              <a:rPr lang="hu-HU" dirty="0"/>
              <a:t>adjunk a betéttérképhez "</a:t>
            </a:r>
            <a:r>
              <a:rPr lang="hu-HU" dirty="0" err="1"/>
              <a:t>overview</a:t>
            </a:r>
            <a:r>
              <a:rPr lang="hu-HU" dirty="0"/>
              <a:t>"-t, amely a nagy térkép helyét mutatja kitöltés nélkül, piros körvonallal</a:t>
            </a:r>
          </a:p>
          <a:p>
            <a:pPr lvl="1"/>
            <a:endParaRPr lang="en-US" dirty="0"/>
          </a:p>
        </p:txBody>
      </p:sp>
      <p:sp>
        <p:nvSpPr>
          <p:cNvPr id="4" name="Dátum helye 3">
            <a:extLst>
              <a:ext uri="{FF2B5EF4-FFF2-40B4-BE49-F238E27FC236}">
                <a16:creationId xmlns:a16="http://schemas.microsoft.com/office/drawing/2014/main" id="{350E2CFD-1AEF-BE75-C38F-D061E220F8BD}"/>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10" name="Kép 9">
            <a:extLst>
              <a:ext uri="{FF2B5EF4-FFF2-40B4-BE49-F238E27FC236}">
                <a16:creationId xmlns:a16="http://schemas.microsoft.com/office/drawing/2014/main" id="{67884CB7-A7DD-DB0B-DAF0-51C3B771C423}"/>
              </a:ext>
            </a:extLst>
          </p:cNvPr>
          <p:cNvPicPr>
            <a:picLocks noChangeAspect="1"/>
          </p:cNvPicPr>
          <p:nvPr/>
        </p:nvPicPr>
        <p:blipFill>
          <a:blip r:embed="rId3"/>
          <a:stretch>
            <a:fillRect/>
          </a:stretch>
        </p:blipFill>
        <p:spPr>
          <a:xfrm>
            <a:off x="983344" y="1422400"/>
            <a:ext cx="7614556" cy="1602696"/>
          </a:xfrm>
          <a:prstGeom prst="rect">
            <a:avLst/>
          </a:prstGeom>
          <a:ln>
            <a:solidFill>
              <a:schemeClr val="tx1"/>
            </a:solidFill>
          </a:ln>
        </p:spPr>
      </p:pic>
      <p:pic>
        <p:nvPicPr>
          <p:cNvPr id="6" name="Kép 5">
            <a:extLst>
              <a:ext uri="{FF2B5EF4-FFF2-40B4-BE49-F238E27FC236}">
                <a16:creationId xmlns:a16="http://schemas.microsoft.com/office/drawing/2014/main" id="{046EFFA2-59F6-55A0-6D78-B185ACEE2628}"/>
              </a:ext>
            </a:extLst>
          </p:cNvPr>
          <p:cNvPicPr>
            <a:picLocks noChangeAspect="1"/>
          </p:cNvPicPr>
          <p:nvPr/>
        </p:nvPicPr>
        <p:blipFill>
          <a:blip r:embed="rId4"/>
          <a:stretch>
            <a:fillRect/>
          </a:stretch>
        </p:blipFill>
        <p:spPr>
          <a:xfrm>
            <a:off x="9420338" y="1422400"/>
            <a:ext cx="2630714" cy="5261428"/>
          </a:xfrm>
          <a:prstGeom prst="rect">
            <a:avLst/>
          </a:prstGeom>
          <a:ln>
            <a:solidFill>
              <a:schemeClr val="tx1"/>
            </a:solidFill>
          </a:ln>
        </p:spPr>
      </p:pic>
      <p:pic>
        <p:nvPicPr>
          <p:cNvPr id="9" name="Kép 8">
            <a:extLst>
              <a:ext uri="{FF2B5EF4-FFF2-40B4-BE49-F238E27FC236}">
                <a16:creationId xmlns:a16="http://schemas.microsoft.com/office/drawing/2014/main" id="{B554046F-D308-2850-65D9-14B6784CA90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983344" y="1422401"/>
            <a:ext cx="7614556" cy="2006600"/>
          </a:xfrm>
          <a:prstGeom prst="rect">
            <a:avLst/>
          </a:prstGeom>
          <a:ln>
            <a:solidFill>
              <a:schemeClr val="tx1"/>
            </a:solidFill>
          </a:ln>
        </p:spPr>
      </p:pic>
      <p:sp>
        <p:nvSpPr>
          <p:cNvPr id="11" name="Nyíl: jobbra mutató 10">
            <a:extLst>
              <a:ext uri="{FF2B5EF4-FFF2-40B4-BE49-F238E27FC236}">
                <a16:creationId xmlns:a16="http://schemas.microsoft.com/office/drawing/2014/main" id="{8F675112-B1D1-3452-8382-4C4B03425C54}"/>
              </a:ext>
            </a:extLst>
          </p:cNvPr>
          <p:cNvSpPr/>
          <p:nvPr/>
        </p:nvSpPr>
        <p:spPr>
          <a:xfrm>
            <a:off x="9937932" y="166608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Nyíl: jobbra mutató 11">
            <a:extLst>
              <a:ext uri="{FF2B5EF4-FFF2-40B4-BE49-F238E27FC236}">
                <a16:creationId xmlns:a16="http://schemas.microsoft.com/office/drawing/2014/main" id="{D2187B12-87D9-88A9-14B8-6BF2DE21BC2F}"/>
              </a:ext>
            </a:extLst>
          </p:cNvPr>
          <p:cNvSpPr/>
          <p:nvPr/>
        </p:nvSpPr>
        <p:spPr>
          <a:xfrm>
            <a:off x="9937932" y="208644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Nyíl: jobbra mutató 12">
            <a:extLst>
              <a:ext uri="{FF2B5EF4-FFF2-40B4-BE49-F238E27FC236}">
                <a16:creationId xmlns:a16="http://schemas.microsoft.com/office/drawing/2014/main" id="{C52AF341-FB40-5E5B-4985-F54F35423EA0}"/>
              </a:ext>
            </a:extLst>
          </p:cNvPr>
          <p:cNvSpPr/>
          <p:nvPr/>
        </p:nvSpPr>
        <p:spPr>
          <a:xfrm>
            <a:off x="9581351" y="4262000"/>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Nyíl: jobbra mutató 13">
            <a:extLst>
              <a:ext uri="{FF2B5EF4-FFF2-40B4-BE49-F238E27FC236}">
                <a16:creationId xmlns:a16="http://schemas.microsoft.com/office/drawing/2014/main" id="{AA3C33DE-048E-65C5-C1ED-DA6C84033229}"/>
              </a:ext>
            </a:extLst>
          </p:cNvPr>
          <p:cNvSpPr/>
          <p:nvPr/>
        </p:nvSpPr>
        <p:spPr>
          <a:xfrm>
            <a:off x="10000078" y="5268096"/>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Nyíl: jobbra mutató 14">
            <a:extLst>
              <a:ext uri="{FF2B5EF4-FFF2-40B4-BE49-F238E27FC236}">
                <a16:creationId xmlns:a16="http://schemas.microsoft.com/office/drawing/2014/main" id="{2D44B143-55C3-A936-0263-8F127C55A85F}"/>
              </a:ext>
            </a:extLst>
          </p:cNvPr>
          <p:cNvSpPr/>
          <p:nvPr/>
        </p:nvSpPr>
        <p:spPr>
          <a:xfrm>
            <a:off x="10000077" y="5501535"/>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10464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205B-39B3-DF42-1026-B5B45E7E0DEF}"/>
            </a:ext>
          </a:extLst>
        </p:cNvPr>
        <p:cNvGrpSpPr/>
        <p:nvPr/>
      </p:nvGrpSpPr>
      <p:grpSpPr>
        <a:xfrm>
          <a:off x="0" y="0"/>
          <a:ext cx="0" cy="0"/>
          <a:chOff x="0" y="0"/>
          <a:chExt cx="0" cy="0"/>
        </a:xfrm>
      </p:grpSpPr>
      <p:pic>
        <p:nvPicPr>
          <p:cNvPr id="10" name="Kép 9">
            <a:extLst>
              <a:ext uri="{FF2B5EF4-FFF2-40B4-BE49-F238E27FC236}">
                <a16:creationId xmlns:a16="http://schemas.microsoft.com/office/drawing/2014/main" id="{9D028E30-C960-CAEA-E61C-321DA7E25164}"/>
              </a:ext>
            </a:extLst>
          </p:cNvPr>
          <p:cNvPicPr>
            <a:picLocks noChangeAspect="1"/>
          </p:cNvPicPr>
          <p:nvPr/>
        </p:nvPicPr>
        <p:blipFill>
          <a:blip r:embed="rId3"/>
          <a:stretch>
            <a:fillRect/>
          </a:stretch>
        </p:blipFill>
        <p:spPr>
          <a:xfrm>
            <a:off x="7623900" y="174172"/>
            <a:ext cx="4396648" cy="3748665"/>
          </a:xfrm>
          <a:prstGeom prst="rect">
            <a:avLst/>
          </a:prstGeom>
          <a:ln>
            <a:solidFill>
              <a:schemeClr val="tx1"/>
            </a:solidFill>
          </a:ln>
        </p:spPr>
      </p:pic>
      <p:sp>
        <p:nvSpPr>
          <p:cNvPr id="2" name="Cím 1">
            <a:extLst>
              <a:ext uri="{FF2B5EF4-FFF2-40B4-BE49-F238E27FC236}">
                <a16:creationId xmlns:a16="http://schemas.microsoft.com/office/drawing/2014/main" id="{87A51069-3184-F08D-D1B9-4F8FA1B1F593}"/>
              </a:ext>
            </a:extLst>
          </p:cNvPr>
          <p:cNvSpPr>
            <a:spLocks noGrp="1"/>
          </p:cNvSpPr>
          <p:nvPr>
            <p:ph type="title"/>
          </p:nvPr>
        </p:nvSpPr>
        <p:spPr/>
        <p:txBody>
          <a:bodyPr/>
          <a:lstStyle/>
          <a:p>
            <a:r>
              <a:rPr lang="hu-HU" dirty="0"/>
              <a:t>Méretarányfüggő megjelenítés</a:t>
            </a:r>
            <a:endParaRPr lang="en-US" dirty="0"/>
          </a:p>
        </p:txBody>
      </p:sp>
      <p:sp>
        <p:nvSpPr>
          <p:cNvPr id="3" name="Tartalom helye 2">
            <a:extLst>
              <a:ext uri="{FF2B5EF4-FFF2-40B4-BE49-F238E27FC236}">
                <a16:creationId xmlns:a16="http://schemas.microsoft.com/office/drawing/2014/main" id="{CA79F42F-1905-661B-2D07-4AA26EB6CA19}"/>
              </a:ext>
            </a:extLst>
          </p:cNvPr>
          <p:cNvSpPr>
            <a:spLocks noGrp="1"/>
          </p:cNvSpPr>
          <p:nvPr>
            <p:ph idx="1"/>
          </p:nvPr>
        </p:nvSpPr>
        <p:spPr>
          <a:xfrm>
            <a:off x="838200" y="1422400"/>
            <a:ext cx="6785702" cy="4754563"/>
          </a:xfrm>
        </p:spPr>
        <p:txBody>
          <a:bodyPr/>
          <a:lstStyle/>
          <a:p>
            <a:r>
              <a:rPr lang="hu-HU" dirty="0"/>
              <a:t>DEMO</a:t>
            </a:r>
          </a:p>
          <a:p>
            <a:pPr lvl="1"/>
            <a:r>
              <a:rPr lang="hu-HU" dirty="0"/>
              <a:t>nyissuk meg a </a:t>
            </a:r>
            <a:r>
              <a:rPr lang="hu-HU" i="1" dirty="0" err="1"/>
              <a:t>places</a:t>
            </a:r>
            <a:r>
              <a:rPr lang="hu-HU" dirty="0"/>
              <a:t> réteg tulajdonságait</a:t>
            </a:r>
          </a:p>
          <a:p>
            <a:pPr lvl="1"/>
            <a:r>
              <a:rPr lang="hu-HU" dirty="0"/>
              <a:t>a </a:t>
            </a:r>
            <a:r>
              <a:rPr lang="hu-HU" dirty="0" err="1"/>
              <a:t>Rendering</a:t>
            </a:r>
            <a:r>
              <a:rPr lang="hu-HU" dirty="0"/>
              <a:t> blokkban kapcsoljuk be a méretarányfüggő </a:t>
            </a:r>
            <a:r>
              <a:rPr lang="hu-HU" dirty="0" err="1"/>
              <a:t>láthatóságot</a:t>
            </a:r>
            <a:r>
              <a:rPr lang="hu-HU" dirty="0"/>
              <a:t> (</a:t>
            </a:r>
            <a:r>
              <a:rPr lang="hu-HU" dirty="0" err="1"/>
              <a:t>Scale</a:t>
            </a:r>
            <a:r>
              <a:rPr lang="hu-HU" dirty="0"/>
              <a:t> </a:t>
            </a:r>
            <a:r>
              <a:rPr lang="hu-HU" dirty="0" err="1"/>
              <a:t>Dependent</a:t>
            </a:r>
            <a:r>
              <a:rPr lang="hu-HU" dirty="0"/>
              <a:t> </a:t>
            </a:r>
            <a:r>
              <a:rPr lang="hu-HU" dirty="0" err="1"/>
              <a:t>Visibility</a:t>
            </a:r>
            <a:r>
              <a:rPr lang="hu-HU" dirty="0"/>
              <a:t>)</a:t>
            </a:r>
          </a:p>
          <a:p>
            <a:pPr lvl="1"/>
            <a:r>
              <a:rPr lang="hu-HU" dirty="0"/>
              <a:t>csak az M 1:1 000 000 méretaránynál részletesebb térképeken jelenjen meg</a:t>
            </a:r>
          </a:p>
          <a:p>
            <a:pPr lvl="1"/>
            <a:r>
              <a:rPr lang="hu-HU" dirty="0" err="1"/>
              <a:t>zoomolgatva</a:t>
            </a:r>
            <a:r>
              <a:rPr lang="hu-HU" dirty="0"/>
              <a:t> ellenőrizzük</a:t>
            </a:r>
          </a:p>
          <a:p>
            <a:pPr lvl="1"/>
            <a:r>
              <a:rPr lang="hu-HU" dirty="0"/>
              <a:t>másoljuk át ezt a stíluselemet az országokon kívül az összes többi vektorrétegre</a:t>
            </a:r>
            <a:br>
              <a:rPr lang="hu-HU" dirty="0"/>
            </a:br>
            <a:r>
              <a:rPr lang="hu-HU" dirty="0"/>
              <a:t>(jobb klikk &gt; </a:t>
            </a:r>
            <a:r>
              <a:rPr lang="hu-HU" dirty="0" err="1"/>
              <a:t>Styles</a:t>
            </a:r>
            <a:r>
              <a:rPr lang="hu-HU" dirty="0"/>
              <a:t> &gt; </a:t>
            </a:r>
            <a:r>
              <a:rPr lang="hu-HU" dirty="0" err="1"/>
              <a:t>Copy</a:t>
            </a:r>
            <a:r>
              <a:rPr lang="hu-HU" dirty="0"/>
              <a:t>/</a:t>
            </a:r>
            <a:r>
              <a:rPr lang="hu-HU" dirty="0" err="1"/>
              <a:t>Paste</a:t>
            </a:r>
            <a:r>
              <a:rPr lang="hu-HU" dirty="0"/>
              <a:t> </a:t>
            </a:r>
            <a:r>
              <a:rPr lang="hu-HU" dirty="0" err="1"/>
              <a:t>Style</a:t>
            </a:r>
            <a:r>
              <a:rPr lang="hu-HU" dirty="0"/>
              <a:t> &gt; </a:t>
            </a:r>
            <a:r>
              <a:rPr lang="hu-HU" dirty="0" err="1"/>
              <a:t>Rendering</a:t>
            </a:r>
            <a:r>
              <a:rPr lang="hu-HU" dirty="0"/>
              <a:t>)</a:t>
            </a:r>
          </a:p>
          <a:p>
            <a:pPr lvl="1"/>
            <a:r>
              <a:rPr lang="hu-HU" dirty="0"/>
              <a:t>a domborzatmodellnél is állítsuk be</a:t>
            </a:r>
          </a:p>
          <a:p>
            <a:pPr lvl="1"/>
            <a:r>
              <a:rPr lang="hu-HU" dirty="0"/>
              <a:t>frissítsük a térképeinket</a:t>
            </a:r>
          </a:p>
          <a:p>
            <a:pPr lvl="1"/>
            <a:endParaRPr lang="en-US" dirty="0"/>
          </a:p>
        </p:txBody>
      </p:sp>
      <p:sp>
        <p:nvSpPr>
          <p:cNvPr id="4" name="Dátum helye 3">
            <a:extLst>
              <a:ext uri="{FF2B5EF4-FFF2-40B4-BE49-F238E27FC236}">
                <a16:creationId xmlns:a16="http://schemas.microsoft.com/office/drawing/2014/main" id="{4C44CD07-6D6C-757E-C07A-B3748F7E8C2E}"/>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7" name="Kép 6">
            <a:extLst>
              <a:ext uri="{FF2B5EF4-FFF2-40B4-BE49-F238E27FC236}">
                <a16:creationId xmlns:a16="http://schemas.microsoft.com/office/drawing/2014/main" id="{B6638EB5-12B1-06F8-DE4B-D2D8A5444AE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623900" y="4087536"/>
            <a:ext cx="4396647" cy="2642750"/>
          </a:xfrm>
          <a:prstGeom prst="rect">
            <a:avLst/>
          </a:prstGeom>
          <a:ln>
            <a:solidFill>
              <a:schemeClr val="tx1"/>
            </a:solidFill>
          </a:ln>
        </p:spPr>
      </p:pic>
      <p:sp>
        <p:nvSpPr>
          <p:cNvPr id="11" name="Nyíl: jobbra mutató 10">
            <a:extLst>
              <a:ext uri="{FF2B5EF4-FFF2-40B4-BE49-F238E27FC236}">
                <a16:creationId xmlns:a16="http://schemas.microsoft.com/office/drawing/2014/main" id="{8DFD6DB7-1856-AB47-83E1-0EF4A28717EA}"/>
              </a:ext>
            </a:extLst>
          </p:cNvPr>
          <p:cNvSpPr/>
          <p:nvPr/>
        </p:nvSpPr>
        <p:spPr>
          <a:xfrm>
            <a:off x="7461517" y="311514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Nyíl: jobbra mutató 11">
            <a:extLst>
              <a:ext uri="{FF2B5EF4-FFF2-40B4-BE49-F238E27FC236}">
                <a16:creationId xmlns:a16="http://schemas.microsoft.com/office/drawing/2014/main" id="{E44145C5-1510-5E79-468F-8CDE06C54253}"/>
              </a:ext>
            </a:extLst>
          </p:cNvPr>
          <p:cNvSpPr/>
          <p:nvPr/>
        </p:nvSpPr>
        <p:spPr>
          <a:xfrm>
            <a:off x="8430624" y="31479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Nyíl: jobbra mutató 12">
            <a:extLst>
              <a:ext uri="{FF2B5EF4-FFF2-40B4-BE49-F238E27FC236}">
                <a16:creationId xmlns:a16="http://schemas.microsoft.com/office/drawing/2014/main" id="{3A41BF04-BA23-FCA6-C31B-4AF58BA17100}"/>
              </a:ext>
            </a:extLst>
          </p:cNvPr>
          <p:cNvSpPr/>
          <p:nvPr/>
        </p:nvSpPr>
        <p:spPr>
          <a:xfrm>
            <a:off x="8430623" y="617577"/>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Nyíl: jobbra mutató 13">
            <a:extLst>
              <a:ext uri="{FF2B5EF4-FFF2-40B4-BE49-F238E27FC236}">
                <a16:creationId xmlns:a16="http://schemas.microsoft.com/office/drawing/2014/main" id="{B5C906AD-13D9-81E5-47E6-7265EFD4D8B7}"/>
              </a:ext>
            </a:extLst>
          </p:cNvPr>
          <p:cNvSpPr/>
          <p:nvPr/>
        </p:nvSpPr>
        <p:spPr>
          <a:xfrm>
            <a:off x="8250643" y="4593994"/>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a16="http://schemas.microsoft.com/office/drawing/2014/main" id="{65804721-1420-2E56-26DF-AEB32308FE7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345326" y="3799681"/>
            <a:ext cx="394631" cy="426127"/>
          </a:xfrm>
          <a:prstGeom prst="rect">
            <a:avLst/>
          </a:prstGeom>
          <a:ln w="38100">
            <a:solidFill>
              <a:srgbClr val="FF0000"/>
            </a:solidFill>
          </a:ln>
        </p:spPr>
      </p:pic>
    </p:spTree>
    <p:extLst>
      <p:ext uri="{BB962C8B-B14F-4D97-AF65-F5344CB8AC3E}">
        <p14:creationId xmlns:p14="http://schemas.microsoft.com/office/powerpoint/2010/main" val="1060598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B6610C-FC82-72E4-683F-0E6AA838D860}"/>
              </a:ext>
            </a:extLst>
          </p:cNvPr>
          <p:cNvSpPr>
            <a:spLocks noGrp="1"/>
          </p:cNvSpPr>
          <p:nvPr>
            <p:ph type="title"/>
          </p:nvPr>
        </p:nvSpPr>
        <p:spPr/>
        <p:txBody>
          <a:bodyPr/>
          <a:lstStyle/>
          <a:p>
            <a:r>
              <a:rPr lang="hu-HU" dirty="0"/>
              <a:t>Jelmagyarázat</a:t>
            </a:r>
          </a:p>
        </p:txBody>
      </p:sp>
      <p:sp>
        <p:nvSpPr>
          <p:cNvPr id="3" name="Tartalom helye 2">
            <a:extLst>
              <a:ext uri="{FF2B5EF4-FFF2-40B4-BE49-F238E27FC236}">
                <a16:creationId xmlns:a16="http://schemas.microsoft.com/office/drawing/2014/main" id="{902B2498-CCD2-295B-EB7C-67A0AF230004}"/>
              </a:ext>
            </a:extLst>
          </p:cNvPr>
          <p:cNvSpPr>
            <a:spLocks noGrp="1"/>
          </p:cNvSpPr>
          <p:nvPr>
            <p:ph idx="1"/>
          </p:nvPr>
        </p:nvSpPr>
        <p:spPr>
          <a:xfrm>
            <a:off x="838200" y="1422400"/>
            <a:ext cx="5223075" cy="4754563"/>
          </a:xfrm>
        </p:spPr>
        <p:txBody>
          <a:bodyPr/>
          <a:lstStyle/>
          <a:p>
            <a:r>
              <a:rPr lang="hu-HU" dirty="0"/>
              <a:t>DEMO</a:t>
            </a:r>
          </a:p>
          <a:p>
            <a:pPr lvl="1"/>
            <a:r>
              <a:rPr lang="hu-HU" dirty="0"/>
              <a:t>színezzük a </a:t>
            </a:r>
            <a:r>
              <a:rPr lang="hu-HU" i="1" dirty="0" err="1"/>
              <a:t>railways</a:t>
            </a:r>
            <a:r>
              <a:rPr lang="hu-HU" dirty="0"/>
              <a:t> réteget az </a:t>
            </a:r>
            <a:r>
              <a:rPr lang="hu-HU" i="1" dirty="0" err="1"/>
              <a:t>fclass</a:t>
            </a:r>
            <a:r>
              <a:rPr lang="hu-HU" dirty="0"/>
              <a:t> mező alapján</a:t>
            </a:r>
          </a:p>
          <a:p>
            <a:pPr lvl="1"/>
            <a:r>
              <a:rPr lang="hu-HU" dirty="0"/>
              <a:t>adjunk beszédes nevet a három</a:t>
            </a:r>
            <a:br>
              <a:rPr lang="hu-HU" dirty="0"/>
            </a:br>
            <a:r>
              <a:rPr lang="hu-HU" dirty="0"/>
              <a:t>típusnak, töröljük az egyéb típust</a:t>
            </a:r>
          </a:p>
        </p:txBody>
      </p:sp>
      <p:sp>
        <p:nvSpPr>
          <p:cNvPr id="4" name="Dátum helye 3">
            <a:extLst>
              <a:ext uri="{FF2B5EF4-FFF2-40B4-BE49-F238E27FC236}">
                <a16:creationId xmlns:a16="http://schemas.microsoft.com/office/drawing/2014/main" id="{B0CE33E2-62C1-6020-DB31-113665B96FFF}"/>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7" name="Kép 6">
            <a:extLst>
              <a:ext uri="{FF2B5EF4-FFF2-40B4-BE49-F238E27FC236}">
                <a16:creationId xmlns:a16="http://schemas.microsoft.com/office/drawing/2014/main" id="{AEABDEE5-5C46-C875-4D94-1320BD164CC4}"/>
              </a:ext>
            </a:extLst>
          </p:cNvPr>
          <p:cNvPicPr>
            <a:picLocks noChangeAspect="1"/>
          </p:cNvPicPr>
          <p:nvPr/>
        </p:nvPicPr>
        <p:blipFill>
          <a:blip r:embed="rId2"/>
          <a:stretch>
            <a:fillRect/>
          </a:stretch>
        </p:blipFill>
        <p:spPr>
          <a:xfrm>
            <a:off x="6061275" y="1519177"/>
            <a:ext cx="5919275" cy="2869734"/>
          </a:xfrm>
          <a:prstGeom prst="rect">
            <a:avLst/>
          </a:prstGeom>
          <a:ln>
            <a:solidFill>
              <a:schemeClr val="tx1"/>
            </a:solidFill>
          </a:ln>
        </p:spPr>
      </p:pic>
    </p:spTree>
    <p:extLst>
      <p:ext uri="{BB962C8B-B14F-4D97-AF65-F5344CB8AC3E}">
        <p14:creationId xmlns:p14="http://schemas.microsoft.com/office/powerpoint/2010/main" val="771650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DD52-DE8D-966A-3959-BA685C7F4E46}"/>
            </a:ext>
          </a:extLst>
        </p:cNvPr>
        <p:cNvGrpSpPr/>
        <p:nvPr/>
      </p:nvGrpSpPr>
      <p:grpSpPr>
        <a:xfrm>
          <a:off x="0" y="0"/>
          <a:ext cx="0" cy="0"/>
          <a:chOff x="0" y="0"/>
          <a:chExt cx="0" cy="0"/>
        </a:xfrm>
      </p:grpSpPr>
      <p:pic>
        <p:nvPicPr>
          <p:cNvPr id="25" name="Kép 24">
            <a:extLst>
              <a:ext uri="{FF2B5EF4-FFF2-40B4-BE49-F238E27FC236}">
                <a16:creationId xmlns:a16="http://schemas.microsoft.com/office/drawing/2014/main" id="{21AE3670-76F1-B22B-79EE-D831298933EC}"/>
              </a:ext>
            </a:extLst>
          </p:cNvPr>
          <p:cNvPicPr>
            <a:picLocks noChangeAspect="1"/>
          </p:cNvPicPr>
          <p:nvPr/>
        </p:nvPicPr>
        <p:blipFill>
          <a:blip r:embed="rId2"/>
          <a:stretch>
            <a:fillRect/>
          </a:stretch>
        </p:blipFill>
        <p:spPr>
          <a:xfrm>
            <a:off x="9513928" y="4345004"/>
            <a:ext cx="2503487" cy="1757768"/>
          </a:xfrm>
          <a:prstGeom prst="rect">
            <a:avLst/>
          </a:prstGeom>
          <a:ln>
            <a:solidFill>
              <a:schemeClr val="tx1"/>
            </a:solidFill>
          </a:ln>
        </p:spPr>
      </p:pic>
      <p:pic>
        <p:nvPicPr>
          <p:cNvPr id="23" name="Kép 22">
            <a:extLst>
              <a:ext uri="{FF2B5EF4-FFF2-40B4-BE49-F238E27FC236}">
                <a16:creationId xmlns:a16="http://schemas.microsoft.com/office/drawing/2014/main" id="{4C40391C-826E-58D6-E415-65EB94759B39}"/>
              </a:ext>
            </a:extLst>
          </p:cNvPr>
          <p:cNvPicPr>
            <a:picLocks noChangeAspect="1"/>
          </p:cNvPicPr>
          <p:nvPr/>
        </p:nvPicPr>
        <p:blipFill>
          <a:blip r:embed="rId3"/>
          <a:stretch>
            <a:fillRect/>
          </a:stretch>
        </p:blipFill>
        <p:spPr>
          <a:xfrm>
            <a:off x="9513928" y="174172"/>
            <a:ext cx="2503487" cy="4004048"/>
          </a:xfrm>
          <a:prstGeom prst="rect">
            <a:avLst/>
          </a:prstGeom>
          <a:ln>
            <a:solidFill>
              <a:schemeClr val="tx1"/>
            </a:solidFill>
          </a:ln>
        </p:spPr>
      </p:pic>
      <p:sp>
        <p:nvSpPr>
          <p:cNvPr id="2" name="Cím 1">
            <a:extLst>
              <a:ext uri="{FF2B5EF4-FFF2-40B4-BE49-F238E27FC236}">
                <a16:creationId xmlns:a16="http://schemas.microsoft.com/office/drawing/2014/main" id="{A76F10AF-DA95-99DB-2811-4C330C28C63D}"/>
              </a:ext>
            </a:extLst>
          </p:cNvPr>
          <p:cNvSpPr>
            <a:spLocks noGrp="1"/>
          </p:cNvSpPr>
          <p:nvPr>
            <p:ph type="title"/>
          </p:nvPr>
        </p:nvSpPr>
        <p:spPr/>
        <p:txBody>
          <a:bodyPr/>
          <a:lstStyle/>
          <a:p>
            <a:r>
              <a:rPr lang="hu-HU" dirty="0"/>
              <a:t>Jelmagyarázat</a:t>
            </a:r>
          </a:p>
        </p:txBody>
      </p:sp>
      <p:sp>
        <p:nvSpPr>
          <p:cNvPr id="3" name="Tartalom helye 2">
            <a:extLst>
              <a:ext uri="{FF2B5EF4-FFF2-40B4-BE49-F238E27FC236}">
                <a16:creationId xmlns:a16="http://schemas.microsoft.com/office/drawing/2014/main" id="{EB0EF6DB-D25F-3D25-449E-DEBBEB532749}"/>
              </a:ext>
            </a:extLst>
          </p:cNvPr>
          <p:cNvSpPr>
            <a:spLocks noGrp="1"/>
          </p:cNvSpPr>
          <p:nvPr>
            <p:ph idx="1"/>
          </p:nvPr>
        </p:nvSpPr>
        <p:spPr>
          <a:xfrm>
            <a:off x="838200" y="1422400"/>
            <a:ext cx="8675728" cy="4754563"/>
          </a:xfrm>
        </p:spPr>
        <p:txBody>
          <a:bodyPr/>
          <a:lstStyle/>
          <a:p>
            <a:r>
              <a:rPr lang="hu-HU" dirty="0"/>
              <a:t>DEMO</a:t>
            </a:r>
          </a:p>
          <a:p>
            <a:pPr lvl="1"/>
            <a:r>
              <a:rPr lang="hu-HU" dirty="0"/>
              <a:t>adjunk jelmagyarázatot a nyomtatási</a:t>
            </a:r>
            <a:br>
              <a:rPr lang="hu-HU" dirty="0"/>
            </a:br>
            <a:r>
              <a:rPr lang="hu-HU" dirty="0"/>
              <a:t>elrendezéshez, kerettel, címmel</a:t>
            </a:r>
          </a:p>
          <a:p>
            <a:pPr lvl="1"/>
            <a:r>
              <a:rPr lang="hu-HU" dirty="0"/>
              <a:t>töröljük az országokat és az</a:t>
            </a:r>
            <a:br>
              <a:rPr lang="hu-HU" dirty="0"/>
            </a:br>
            <a:r>
              <a:rPr lang="hu-HU" dirty="0"/>
              <a:t>alaptérképet a jelmagyarázatról</a:t>
            </a:r>
          </a:p>
          <a:p>
            <a:pPr lvl="1"/>
            <a:r>
              <a:rPr lang="hu-HU" dirty="0"/>
              <a:t>nevezzük át a domborzatmodell</a:t>
            </a:r>
            <a:br>
              <a:rPr lang="hu-HU" dirty="0"/>
            </a:br>
            <a:r>
              <a:rPr lang="hu-HU" dirty="0"/>
              <a:t>egyetlen rétegét "m </a:t>
            </a:r>
            <a:r>
              <a:rPr lang="hu-HU" dirty="0" err="1"/>
              <a:t>asl</a:t>
            </a:r>
            <a:r>
              <a:rPr lang="hu-HU" dirty="0"/>
              <a:t>."-</a:t>
            </a:r>
            <a:r>
              <a:rPr lang="hu-HU" dirty="0" err="1"/>
              <a:t>nek</a:t>
            </a:r>
            <a:endParaRPr lang="hu-HU" dirty="0"/>
          </a:p>
          <a:p>
            <a:pPr lvl="1"/>
            <a:r>
              <a:rPr lang="hu-HU" dirty="0"/>
              <a:t>hozzunk létre egy "</a:t>
            </a:r>
            <a:r>
              <a:rPr lang="hu-HU" dirty="0" err="1"/>
              <a:t>railways</a:t>
            </a:r>
            <a:r>
              <a:rPr lang="hu-HU" dirty="0"/>
              <a:t>" nevű</a:t>
            </a:r>
            <a:br>
              <a:rPr lang="hu-HU" dirty="0"/>
            </a:br>
            <a:r>
              <a:rPr lang="hu-HU" dirty="0"/>
              <a:t>csoportot, tegyük bele a </a:t>
            </a:r>
            <a:r>
              <a:rPr lang="hu-HU" i="1" dirty="0" err="1"/>
              <a:t>railways</a:t>
            </a:r>
            <a:r>
              <a:rPr lang="hu-HU" dirty="0"/>
              <a:t> réteget, azt tegyük nem láthatóvá (jobb klikk &gt; </a:t>
            </a:r>
            <a:r>
              <a:rPr lang="hu-HU" dirty="0" err="1"/>
              <a:t>Hidden</a:t>
            </a:r>
            <a:r>
              <a:rPr lang="hu-HU" dirty="0"/>
              <a:t>), és jelenítsük meg az elemszámokat</a:t>
            </a:r>
          </a:p>
          <a:p>
            <a:pPr lvl="1"/>
            <a:r>
              <a:rPr lang="hu-HU" dirty="0"/>
              <a:t>mozgassuk a </a:t>
            </a:r>
            <a:r>
              <a:rPr lang="hu-HU" i="1" dirty="0" err="1"/>
              <a:t>roads</a:t>
            </a:r>
            <a:r>
              <a:rPr lang="hu-HU" dirty="0"/>
              <a:t> elé, majd a csoportelemeknek adjunk behúzást (</a:t>
            </a:r>
            <a:r>
              <a:rPr lang="hu-HU" dirty="0" err="1"/>
              <a:t>Spacing</a:t>
            </a:r>
            <a:r>
              <a:rPr lang="hu-HU" dirty="0"/>
              <a:t> blokk)</a:t>
            </a:r>
          </a:p>
        </p:txBody>
      </p:sp>
      <p:sp>
        <p:nvSpPr>
          <p:cNvPr id="4" name="Dátum helye 3">
            <a:extLst>
              <a:ext uri="{FF2B5EF4-FFF2-40B4-BE49-F238E27FC236}">
                <a16:creationId xmlns:a16="http://schemas.microsoft.com/office/drawing/2014/main" id="{06F1B6F5-235E-5989-3097-452CE27005E3}"/>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11" name="Nyíl: jobbra mutató 10">
            <a:extLst>
              <a:ext uri="{FF2B5EF4-FFF2-40B4-BE49-F238E27FC236}">
                <a16:creationId xmlns:a16="http://schemas.microsoft.com/office/drawing/2014/main" id="{AE1EF082-FC28-2C2A-2FCF-4D85B04C0C9C}"/>
              </a:ext>
            </a:extLst>
          </p:cNvPr>
          <p:cNvSpPr/>
          <p:nvPr/>
        </p:nvSpPr>
        <p:spPr>
          <a:xfrm>
            <a:off x="10021929" y="26592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Nyíl: jobbra mutató 11">
            <a:extLst>
              <a:ext uri="{FF2B5EF4-FFF2-40B4-BE49-F238E27FC236}">
                <a16:creationId xmlns:a16="http://schemas.microsoft.com/office/drawing/2014/main" id="{C8902791-112D-5A32-BD62-37CC9BE96505}"/>
              </a:ext>
            </a:extLst>
          </p:cNvPr>
          <p:cNvSpPr/>
          <p:nvPr/>
        </p:nvSpPr>
        <p:spPr>
          <a:xfrm>
            <a:off x="9459494" y="1776720"/>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Nyíl: jobbra mutató 12">
            <a:extLst>
              <a:ext uri="{FF2B5EF4-FFF2-40B4-BE49-F238E27FC236}">
                <a16:creationId xmlns:a16="http://schemas.microsoft.com/office/drawing/2014/main" id="{FA2A519C-2D9E-95D5-90DD-9BE77BF1067D}"/>
              </a:ext>
            </a:extLst>
          </p:cNvPr>
          <p:cNvSpPr/>
          <p:nvPr/>
        </p:nvSpPr>
        <p:spPr>
          <a:xfrm>
            <a:off x="9725774" y="2165579"/>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Nyíl: jobbra mutató 13">
            <a:extLst>
              <a:ext uri="{FF2B5EF4-FFF2-40B4-BE49-F238E27FC236}">
                <a16:creationId xmlns:a16="http://schemas.microsoft.com/office/drawing/2014/main" id="{970190C9-19FE-BCBB-E3F5-2391914173BD}"/>
              </a:ext>
            </a:extLst>
          </p:cNvPr>
          <p:cNvSpPr/>
          <p:nvPr/>
        </p:nvSpPr>
        <p:spPr>
          <a:xfrm>
            <a:off x="9858441" y="3664766"/>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Nyíl: jobbra mutató 14">
            <a:extLst>
              <a:ext uri="{FF2B5EF4-FFF2-40B4-BE49-F238E27FC236}">
                <a16:creationId xmlns:a16="http://schemas.microsoft.com/office/drawing/2014/main" id="{2F8C03D2-F01E-7373-7AB1-BCF793A6D97E}"/>
              </a:ext>
            </a:extLst>
          </p:cNvPr>
          <p:cNvSpPr/>
          <p:nvPr/>
        </p:nvSpPr>
        <p:spPr>
          <a:xfrm>
            <a:off x="10603288" y="5306775"/>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F7A3B116-D2CA-96FE-E67D-4581ED93F95D}"/>
              </a:ext>
            </a:extLst>
          </p:cNvPr>
          <p:cNvSpPr/>
          <p:nvPr/>
        </p:nvSpPr>
        <p:spPr>
          <a:xfrm flipV="1">
            <a:off x="10062187" y="3967356"/>
            <a:ext cx="190500" cy="180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8CD5CDA3-FE2C-3B99-618F-BFE40793BD97}"/>
              </a:ext>
            </a:extLst>
          </p:cNvPr>
          <p:cNvSpPr/>
          <p:nvPr/>
        </p:nvSpPr>
        <p:spPr>
          <a:xfrm flipV="1">
            <a:off x="11084029" y="3967356"/>
            <a:ext cx="190500" cy="180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a:extLst>
              <a:ext uri="{FF2B5EF4-FFF2-40B4-BE49-F238E27FC236}">
                <a16:creationId xmlns:a16="http://schemas.microsoft.com/office/drawing/2014/main" id="{37B48562-EAAC-0C62-6368-EF4FD88B6160}"/>
              </a:ext>
            </a:extLst>
          </p:cNvPr>
          <p:cNvSpPr/>
          <p:nvPr/>
        </p:nvSpPr>
        <p:spPr>
          <a:xfrm flipV="1">
            <a:off x="10480778" y="3963519"/>
            <a:ext cx="190500" cy="180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6A34AE1A-5FFE-F1D8-6767-7076DC96B7AC}"/>
              </a:ext>
            </a:extLst>
          </p:cNvPr>
          <p:cNvSpPr/>
          <p:nvPr/>
        </p:nvSpPr>
        <p:spPr>
          <a:xfrm flipV="1">
            <a:off x="9855813" y="3966269"/>
            <a:ext cx="190500" cy="180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1" name="Kép 20">
            <a:extLst>
              <a:ext uri="{FF2B5EF4-FFF2-40B4-BE49-F238E27FC236}">
                <a16:creationId xmlns:a16="http://schemas.microsoft.com/office/drawing/2014/main" id="{9F050F22-391C-C238-0BE9-95924F1FC559}"/>
              </a:ext>
            </a:extLst>
          </p:cNvPr>
          <p:cNvPicPr>
            <a:picLocks noChangeAspect="1"/>
          </p:cNvPicPr>
          <p:nvPr/>
        </p:nvPicPr>
        <p:blipFill>
          <a:blip r:embed="rId4"/>
          <a:stretch>
            <a:fillRect/>
          </a:stretch>
        </p:blipFill>
        <p:spPr>
          <a:xfrm>
            <a:off x="5879939" y="174172"/>
            <a:ext cx="3481359" cy="4003134"/>
          </a:xfrm>
          <a:prstGeom prst="rect">
            <a:avLst/>
          </a:prstGeom>
          <a:ln>
            <a:solidFill>
              <a:schemeClr val="tx1"/>
            </a:solidFill>
          </a:ln>
        </p:spPr>
      </p:pic>
      <p:pic>
        <p:nvPicPr>
          <p:cNvPr id="26" name="Kép 25">
            <a:extLst>
              <a:ext uri="{FF2B5EF4-FFF2-40B4-BE49-F238E27FC236}">
                <a16:creationId xmlns:a16="http://schemas.microsoft.com/office/drawing/2014/main" id="{19DFE3B4-6F15-3A3C-C679-B0597547162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13298" y="1883279"/>
            <a:ext cx="548587" cy="487680"/>
          </a:xfrm>
          <a:prstGeom prst="rect">
            <a:avLst/>
          </a:prstGeom>
          <a:ln>
            <a:solidFill>
              <a:schemeClr val="tx1"/>
            </a:solidFill>
          </a:ln>
        </p:spPr>
      </p:pic>
    </p:spTree>
    <p:extLst>
      <p:ext uri="{BB962C8B-B14F-4D97-AF65-F5344CB8AC3E}">
        <p14:creationId xmlns:p14="http://schemas.microsoft.com/office/powerpoint/2010/main" val="1311097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ép 12">
            <a:extLst>
              <a:ext uri="{FF2B5EF4-FFF2-40B4-BE49-F238E27FC236}">
                <a16:creationId xmlns:a16="http://schemas.microsoft.com/office/drawing/2014/main" id="{17261C66-405E-04FC-984F-7E8CEF3DA29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07631" y="2941320"/>
            <a:ext cx="548587" cy="487680"/>
          </a:xfrm>
          <a:prstGeom prst="rect">
            <a:avLst/>
          </a:prstGeom>
          <a:ln>
            <a:solidFill>
              <a:schemeClr val="tx1"/>
            </a:solidFill>
          </a:ln>
        </p:spPr>
      </p:pic>
      <p:sp>
        <p:nvSpPr>
          <p:cNvPr id="2" name="Cím 1">
            <a:extLst>
              <a:ext uri="{FF2B5EF4-FFF2-40B4-BE49-F238E27FC236}">
                <a16:creationId xmlns:a16="http://schemas.microsoft.com/office/drawing/2014/main" id="{1602E616-ADD9-7C85-3BD0-0D9B76489877}"/>
              </a:ext>
            </a:extLst>
          </p:cNvPr>
          <p:cNvSpPr>
            <a:spLocks noGrp="1"/>
          </p:cNvSpPr>
          <p:nvPr>
            <p:ph type="title"/>
          </p:nvPr>
        </p:nvSpPr>
        <p:spPr/>
        <p:txBody>
          <a:bodyPr/>
          <a:lstStyle/>
          <a:p>
            <a:r>
              <a:rPr lang="hu-HU" dirty="0"/>
              <a:t>Egyéb elemek hozzáadása</a:t>
            </a:r>
          </a:p>
        </p:txBody>
      </p:sp>
      <p:sp>
        <p:nvSpPr>
          <p:cNvPr id="3" name="Tartalom helye 2">
            <a:extLst>
              <a:ext uri="{FF2B5EF4-FFF2-40B4-BE49-F238E27FC236}">
                <a16:creationId xmlns:a16="http://schemas.microsoft.com/office/drawing/2014/main" id="{1A974E50-CAAA-B1D0-9EC0-0E0BF0296850}"/>
              </a:ext>
            </a:extLst>
          </p:cNvPr>
          <p:cNvSpPr>
            <a:spLocks noGrp="1"/>
          </p:cNvSpPr>
          <p:nvPr>
            <p:ph idx="1"/>
          </p:nvPr>
        </p:nvSpPr>
        <p:spPr>
          <a:xfrm>
            <a:off x="838200" y="1422400"/>
            <a:ext cx="5257800" cy="4754563"/>
          </a:xfrm>
        </p:spPr>
        <p:txBody>
          <a:bodyPr/>
          <a:lstStyle/>
          <a:p>
            <a:r>
              <a:rPr lang="hu-HU" dirty="0"/>
              <a:t>DEMO</a:t>
            </a:r>
          </a:p>
          <a:p>
            <a:pPr lvl="1"/>
            <a:r>
              <a:rPr lang="hu-HU" dirty="0"/>
              <a:t>adjunk a térkép egy tetszőleges pontjához egy fehér kitöltésű, körvonal nélküli kört (ellipszis + Shift)</a:t>
            </a:r>
          </a:p>
          <a:p>
            <a:pPr lvl="1"/>
            <a:r>
              <a:rPr lang="hu-HU" dirty="0"/>
              <a:t>helyezzünk egy rasztergrafikus képfájlt</a:t>
            </a:r>
            <a:br>
              <a:rPr lang="hu-HU" dirty="0"/>
            </a:br>
            <a:r>
              <a:rPr lang="hu-HU" dirty="0"/>
              <a:t>(a példában: </a:t>
            </a:r>
            <a:r>
              <a:rPr lang="hu-HU" i="1" dirty="0"/>
              <a:t>child.jpg</a:t>
            </a:r>
            <a:r>
              <a:rPr lang="hu-HU" dirty="0"/>
              <a:t>) a térkép margójára</a:t>
            </a:r>
          </a:p>
          <a:p>
            <a:pPr lvl="1"/>
            <a:r>
              <a:rPr lang="hu-HU" dirty="0"/>
              <a:t>adjunk hozzá valamilyen szöveges feliratot, feketétől eltérő színnel</a:t>
            </a:r>
          </a:p>
          <a:p>
            <a:pPr lvl="1"/>
            <a:r>
              <a:rPr lang="hu-HU" dirty="0"/>
              <a:t>húzzunk a szövegtől a körhöz egy fehér nyilat</a:t>
            </a:r>
          </a:p>
        </p:txBody>
      </p:sp>
      <p:sp>
        <p:nvSpPr>
          <p:cNvPr id="4" name="Dátum helye 3">
            <a:extLst>
              <a:ext uri="{FF2B5EF4-FFF2-40B4-BE49-F238E27FC236}">
                <a16:creationId xmlns:a16="http://schemas.microsoft.com/office/drawing/2014/main" id="{896AB003-3670-BF33-12F0-0C4DF420432A}"/>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6" name="Kép 5">
            <a:extLst>
              <a:ext uri="{FF2B5EF4-FFF2-40B4-BE49-F238E27FC236}">
                <a16:creationId xmlns:a16="http://schemas.microsoft.com/office/drawing/2014/main" id="{91BA3683-778D-5CC8-BB78-1356A200BD0A}"/>
              </a:ext>
            </a:extLst>
          </p:cNvPr>
          <p:cNvPicPr>
            <a:picLocks noChangeAspect="1"/>
          </p:cNvPicPr>
          <p:nvPr/>
        </p:nvPicPr>
        <p:blipFill>
          <a:blip r:embed="rId3"/>
          <a:stretch>
            <a:fillRect/>
          </a:stretch>
        </p:blipFill>
        <p:spPr>
          <a:xfrm>
            <a:off x="6084570" y="165079"/>
            <a:ext cx="5988367" cy="3260770"/>
          </a:xfrm>
          <a:prstGeom prst="rect">
            <a:avLst/>
          </a:prstGeom>
          <a:ln>
            <a:solidFill>
              <a:schemeClr val="tx1"/>
            </a:solidFill>
          </a:ln>
        </p:spPr>
      </p:pic>
      <p:pic>
        <p:nvPicPr>
          <p:cNvPr id="7" name="Kép 6">
            <a:extLst>
              <a:ext uri="{FF2B5EF4-FFF2-40B4-BE49-F238E27FC236}">
                <a16:creationId xmlns:a16="http://schemas.microsoft.com/office/drawing/2014/main" id="{7DA7F4C5-4520-949F-2790-FB351424584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7631" y="4054876"/>
            <a:ext cx="548587" cy="487680"/>
          </a:xfrm>
          <a:prstGeom prst="rect">
            <a:avLst/>
          </a:prstGeom>
          <a:ln>
            <a:solidFill>
              <a:schemeClr val="tx1"/>
            </a:solidFill>
          </a:ln>
        </p:spPr>
      </p:pic>
      <p:pic>
        <p:nvPicPr>
          <p:cNvPr id="10" name="Kép 9">
            <a:extLst>
              <a:ext uri="{FF2B5EF4-FFF2-40B4-BE49-F238E27FC236}">
                <a16:creationId xmlns:a16="http://schemas.microsoft.com/office/drawing/2014/main" id="{46C41B78-A5D1-92C8-02A0-5F4AF3C5DB3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07633" y="1928368"/>
            <a:ext cx="548587" cy="487680"/>
          </a:xfrm>
          <a:prstGeom prst="rect">
            <a:avLst/>
          </a:prstGeom>
          <a:ln>
            <a:solidFill>
              <a:schemeClr val="tx1"/>
            </a:solidFill>
          </a:ln>
        </p:spPr>
      </p:pic>
      <p:pic>
        <p:nvPicPr>
          <p:cNvPr id="11" name="Kép 10">
            <a:extLst>
              <a:ext uri="{FF2B5EF4-FFF2-40B4-BE49-F238E27FC236}">
                <a16:creationId xmlns:a16="http://schemas.microsoft.com/office/drawing/2014/main" id="{0CB8D68F-3939-6814-E678-55058EF62FE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07631" y="4744477"/>
            <a:ext cx="548587" cy="487680"/>
          </a:xfrm>
          <a:prstGeom prst="rect">
            <a:avLst/>
          </a:prstGeom>
          <a:ln>
            <a:solidFill>
              <a:schemeClr val="tx1"/>
            </a:solidFill>
          </a:ln>
        </p:spPr>
      </p:pic>
      <p:pic>
        <p:nvPicPr>
          <p:cNvPr id="15" name="Kép 14">
            <a:extLst>
              <a:ext uri="{FF2B5EF4-FFF2-40B4-BE49-F238E27FC236}">
                <a16:creationId xmlns:a16="http://schemas.microsoft.com/office/drawing/2014/main" id="{7732B3F5-8CF0-7D00-D601-FCD78B4150BF}"/>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6089438" y="3575971"/>
            <a:ext cx="2061124" cy="1412346"/>
          </a:xfrm>
          <a:prstGeom prst="rect">
            <a:avLst/>
          </a:prstGeom>
          <a:ln>
            <a:solidFill>
              <a:schemeClr val="tx1"/>
            </a:solidFill>
          </a:ln>
        </p:spPr>
      </p:pic>
      <p:pic>
        <p:nvPicPr>
          <p:cNvPr id="17" name="Kép 16">
            <a:extLst>
              <a:ext uri="{FF2B5EF4-FFF2-40B4-BE49-F238E27FC236}">
                <a16:creationId xmlns:a16="http://schemas.microsoft.com/office/drawing/2014/main" id="{35363604-CE14-BF94-2FAF-A18759528A73}"/>
              </a:ext>
            </a:extLst>
          </p:cNvPr>
          <p:cNvPicPr>
            <a:picLocks noChangeAspect="1"/>
          </p:cNvPicPr>
          <p:nvPr/>
        </p:nvPicPr>
        <p:blipFill>
          <a:blip r:embed="rId8"/>
          <a:stretch>
            <a:fillRect/>
          </a:stretch>
        </p:blipFill>
        <p:spPr>
          <a:xfrm>
            <a:off x="10193410" y="3575971"/>
            <a:ext cx="1879527" cy="2542890"/>
          </a:xfrm>
          <a:prstGeom prst="rect">
            <a:avLst/>
          </a:prstGeom>
          <a:ln>
            <a:solidFill>
              <a:schemeClr val="tx1"/>
            </a:solidFill>
          </a:ln>
        </p:spPr>
      </p:pic>
      <p:pic>
        <p:nvPicPr>
          <p:cNvPr id="19" name="Kép 18">
            <a:extLst>
              <a:ext uri="{FF2B5EF4-FFF2-40B4-BE49-F238E27FC236}">
                <a16:creationId xmlns:a16="http://schemas.microsoft.com/office/drawing/2014/main" id="{0275C073-C68C-6A05-A3BB-0E52ED75DAF0}"/>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6089437" y="5139326"/>
            <a:ext cx="2061124" cy="991992"/>
          </a:xfrm>
          <a:prstGeom prst="rect">
            <a:avLst/>
          </a:prstGeom>
          <a:ln>
            <a:solidFill>
              <a:schemeClr val="tx1"/>
            </a:solidFill>
          </a:ln>
        </p:spPr>
      </p:pic>
      <p:pic>
        <p:nvPicPr>
          <p:cNvPr id="21" name="Kép 20">
            <a:extLst>
              <a:ext uri="{FF2B5EF4-FFF2-40B4-BE49-F238E27FC236}">
                <a16:creationId xmlns:a16="http://schemas.microsoft.com/office/drawing/2014/main" id="{DBE85656-9FE4-A543-752C-C151ED05515C}"/>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8289298" y="3575971"/>
            <a:ext cx="1765375" cy="2542890"/>
          </a:xfrm>
          <a:prstGeom prst="rect">
            <a:avLst/>
          </a:prstGeom>
          <a:ln>
            <a:solidFill>
              <a:schemeClr val="tx1"/>
            </a:solidFill>
          </a:ln>
        </p:spPr>
      </p:pic>
      <p:sp>
        <p:nvSpPr>
          <p:cNvPr id="22" name="Nyíl: jobbra mutató 21">
            <a:extLst>
              <a:ext uri="{FF2B5EF4-FFF2-40B4-BE49-F238E27FC236}">
                <a16:creationId xmlns:a16="http://schemas.microsoft.com/office/drawing/2014/main" id="{DDB15EC9-C9EF-2E31-3D3D-7454A321DD26}"/>
              </a:ext>
            </a:extLst>
          </p:cNvPr>
          <p:cNvSpPr/>
          <p:nvPr/>
        </p:nvSpPr>
        <p:spPr>
          <a:xfrm>
            <a:off x="10199972" y="3923912"/>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Nyíl: jobbra mutató 22">
            <a:extLst>
              <a:ext uri="{FF2B5EF4-FFF2-40B4-BE49-F238E27FC236}">
                <a16:creationId xmlns:a16="http://schemas.microsoft.com/office/drawing/2014/main" id="{26313271-7671-3327-8334-5C7E9B849C09}"/>
              </a:ext>
            </a:extLst>
          </p:cNvPr>
          <p:cNvSpPr/>
          <p:nvPr/>
        </p:nvSpPr>
        <p:spPr>
          <a:xfrm>
            <a:off x="10193410" y="5828234"/>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Nyíl: jobbra mutató 23">
            <a:extLst>
              <a:ext uri="{FF2B5EF4-FFF2-40B4-BE49-F238E27FC236}">
                <a16:creationId xmlns:a16="http://schemas.microsoft.com/office/drawing/2014/main" id="{0B9F586F-E44B-D9D5-3CCC-D60D91118F45}"/>
              </a:ext>
            </a:extLst>
          </p:cNvPr>
          <p:cNvSpPr/>
          <p:nvPr/>
        </p:nvSpPr>
        <p:spPr>
          <a:xfrm>
            <a:off x="10199972" y="527582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Nyíl: jobbra mutató 24">
            <a:extLst>
              <a:ext uri="{FF2B5EF4-FFF2-40B4-BE49-F238E27FC236}">
                <a16:creationId xmlns:a16="http://schemas.microsoft.com/office/drawing/2014/main" id="{99D739AC-E5AF-9E5E-E96B-8E9CEC606C94}"/>
              </a:ext>
            </a:extLst>
          </p:cNvPr>
          <p:cNvSpPr/>
          <p:nvPr/>
        </p:nvSpPr>
        <p:spPr>
          <a:xfrm>
            <a:off x="10199972" y="5452072"/>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Nyíl: jobbra mutató 25">
            <a:extLst>
              <a:ext uri="{FF2B5EF4-FFF2-40B4-BE49-F238E27FC236}">
                <a16:creationId xmlns:a16="http://schemas.microsoft.com/office/drawing/2014/main" id="{B5EBF8DC-5916-7FB7-B5F2-2A57BACCC4C5}"/>
              </a:ext>
            </a:extLst>
          </p:cNvPr>
          <p:cNvSpPr/>
          <p:nvPr/>
        </p:nvSpPr>
        <p:spPr>
          <a:xfrm>
            <a:off x="8289298" y="392391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Nyíl: jobbra mutató 26">
            <a:extLst>
              <a:ext uri="{FF2B5EF4-FFF2-40B4-BE49-F238E27FC236}">
                <a16:creationId xmlns:a16="http://schemas.microsoft.com/office/drawing/2014/main" id="{B546D00B-DEBF-9597-97B2-322755BEA47D}"/>
              </a:ext>
            </a:extLst>
          </p:cNvPr>
          <p:cNvSpPr/>
          <p:nvPr/>
        </p:nvSpPr>
        <p:spPr>
          <a:xfrm>
            <a:off x="8289297" y="5397166"/>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Nyíl: jobbra mutató 27">
            <a:extLst>
              <a:ext uri="{FF2B5EF4-FFF2-40B4-BE49-F238E27FC236}">
                <a16:creationId xmlns:a16="http://schemas.microsoft.com/office/drawing/2014/main" id="{D4F35EA8-02FA-FE16-DD00-B7993D0FBBFD}"/>
              </a:ext>
            </a:extLst>
          </p:cNvPr>
          <p:cNvSpPr/>
          <p:nvPr/>
        </p:nvSpPr>
        <p:spPr>
          <a:xfrm>
            <a:off x="6089437" y="5886411"/>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Nyíl: jobbra mutató 28">
            <a:extLst>
              <a:ext uri="{FF2B5EF4-FFF2-40B4-BE49-F238E27FC236}">
                <a16:creationId xmlns:a16="http://schemas.microsoft.com/office/drawing/2014/main" id="{555EFC80-7206-FF1E-4899-95F9D65AE5D9}"/>
              </a:ext>
            </a:extLst>
          </p:cNvPr>
          <p:cNvSpPr/>
          <p:nvPr/>
        </p:nvSpPr>
        <p:spPr>
          <a:xfrm>
            <a:off x="6084570" y="3753610"/>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Nyíl: jobbra mutató 29">
            <a:extLst>
              <a:ext uri="{FF2B5EF4-FFF2-40B4-BE49-F238E27FC236}">
                <a16:creationId xmlns:a16="http://schemas.microsoft.com/office/drawing/2014/main" id="{575F0CB7-3916-734F-D60A-E686FC1C407B}"/>
              </a:ext>
            </a:extLst>
          </p:cNvPr>
          <p:cNvSpPr/>
          <p:nvPr/>
        </p:nvSpPr>
        <p:spPr>
          <a:xfrm>
            <a:off x="7549499" y="3936368"/>
            <a:ext cx="162383" cy="2131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29869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87256-DA84-82EE-496A-A998B55FDE3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52E74A4-4731-00FA-2362-E2501B449B8F}"/>
              </a:ext>
            </a:extLst>
          </p:cNvPr>
          <p:cNvSpPr>
            <a:spLocks noGrp="1"/>
          </p:cNvSpPr>
          <p:nvPr>
            <p:ph type="title"/>
          </p:nvPr>
        </p:nvSpPr>
        <p:spPr/>
        <p:txBody>
          <a:bodyPr/>
          <a:lstStyle/>
          <a:p>
            <a:r>
              <a:rPr lang="hu-HU" dirty="0"/>
              <a:t>Egyéb elemek hozzáadása</a:t>
            </a:r>
          </a:p>
        </p:txBody>
      </p:sp>
      <p:sp>
        <p:nvSpPr>
          <p:cNvPr id="3" name="Tartalom helye 2">
            <a:extLst>
              <a:ext uri="{FF2B5EF4-FFF2-40B4-BE49-F238E27FC236}">
                <a16:creationId xmlns:a16="http://schemas.microsoft.com/office/drawing/2014/main" id="{5400517A-85B4-6DAB-CB97-DC4BA71FF15D}"/>
              </a:ext>
            </a:extLst>
          </p:cNvPr>
          <p:cNvSpPr>
            <a:spLocks noGrp="1"/>
          </p:cNvSpPr>
          <p:nvPr>
            <p:ph idx="1"/>
          </p:nvPr>
        </p:nvSpPr>
        <p:spPr/>
        <p:txBody>
          <a:bodyPr/>
          <a:lstStyle/>
          <a:p>
            <a:r>
              <a:rPr lang="hu-HU" dirty="0"/>
              <a:t>természetesen a gyakorlatban inkább</a:t>
            </a:r>
          </a:p>
          <a:p>
            <a:pPr lvl="1"/>
            <a:r>
              <a:rPr lang="hu-HU" dirty="0"/>
              <a:t>a térkép címét,</a:t>
            </a:r>
          </a:p>
          <a:p>
            <a:pPr lvl="1"/>
            <a:r>
              <a:rPr lang="hu-HU" dirty="0"/>
              <a:t>a készítő nevét</a:t>
            </a:r>
          </a:p>
          <a:p>
            <a:pPr lvl="1"/>
            <a:r>
              <a:rPr lang="hu-HU" dirty="0"/>
              <a:t>és intézményi logót</a:t>
            </a:r>
          </a:p>
          <a:p>
            <a:r>
              <a:rPr lang="hu-HU" dirty="0"/>
              <a:t>szoktunk hozzáadni a térképhez…</a:t>
            </a:r>
          </a:p>
        </p:txBody>
      </p:sp>
      <p:sp>
        <p:nvSpPr>
          <p:cNvPr id="4" name="Dátum helye 3">
            <a:extLst>
              <a:ext uri="{FF2B5EF4-FFF2-40B4-BE49-F238E27FC236}">
                <a16:creationId xmlns:a16="http://schemas.microsoft.com/office/drawing/2014/main" id="{E1D49AFC-7075-9FC1-10C7-BC3B46BC941A}"/>
              </a:ext>
            </a:extLst>
          </p:cNvPr>
          <p:cNvSpPr>
            <a:spLocks noGrp="1"/>
          </p:cNvSpPr>
          <p:nvPr>
            <p:ph type="dt" sz="half" idx="10"/>
          </p:nvPr>
        </p:nvSpPr>
        <p:spPr/>
        <p:txBody>
          <a:bodyPr/>
          <a:lstStyle/>
          <a:p>
            <a:fld id="{2BF85AB2-E072-4841-8235-06FBDC2E49E4}" type="datetime10">
              <a:rPr lang="en-US" smtClean="0"/>
              <a:t>18:24</a:t>
            </a:fld>
            <a:endParaRPr lang="en-US"/>
          </a:p>
        </p:txBody>
      </p:sp>
      <p:pic>
        <p:nvPicPr>
          <p:cNvPr id="1026" name="Picture 2" descr="May be a graphic of ‎floor plan, blueprint, map and ‎text that says '‎Gate COVERED BLDG, ΑνuЛOΝb A lc SVD BLDG DBLDG GAPU SEODORO HOLY HOLYNAMEUNIVERS IOLYNAME UNIVERSITY DAMPAS DISTRICT, TAGBILARAN CITY ROMEO UNIVERSITY CHIJRCH Gate IHSLABS Se CONSTONE 3ODCCN SABCIN திி்ககம்் 20ml 40m HICH SCHOO GYM Concessionaltes CHARLESSCANLON, SCANLON, CHARLES يأوة አበወልነነ HOLY NAME Gabe BLDG LESAGE SAGE, NSE HOSPITAL Gamma UNASSIGNED BLDG. ACTIVITY CENTER INATE SHS LAD CANTEEN MOTORPOOL LEGEND NOTES: UNASSIGNED BLDG. One Way โพง Way Entry PATRICK BARLC GYMNASIUM Excellence Closure: Excellence emporarily NoParking Gym parking Area yA Road: GABRIEL SVD RESIDENCE Gate‎'‎‎">
            <a:extLst>
              <a:ext uri="{FF2B5EF4-FFF2-40B4-BE49-F238E27FC236}">
                <a16:creationId xmlns:a16="http://schemas.microsoft.com/office/drawing/2014/main" id="{8B885267-E2CE-A60A-F611-498D8894CA2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a:fillRect/>
          </a:stretch>
        </p:blipFill>
        <p:spPr bwMode="auto">
          <a:xfrm>
            <a:off x="4415128" y="3593060"/>
            <a:ext cx="3521342" cy="25260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065431-9D0D-1D78-AD8A-AE977AD2560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a:fillRect/>
          </a:stretch>
        </p:blipFill>
        <p:spPr bwMode="auto">
          <a:xfrm>
            <a:off x="8196539" y="1422400"/>
            <a:ext cx="3752737" cy="46966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Kép 10">
            <a:extLst>
              <a:ext uri="{FF2B5EF4-FFF2-40B4-BE49-F238E27FC236}">
                <a16:creationId xmlns:a16="http://schemas.microsoft.com/office/drawing/2014/main" id="{CC3E2BD8-EE93-7241-E71A-DCDAABBC50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061" y="3593060"/>
            <a:ext cx="3865045" cy="2526031"/>
          </a:xfrm>
          <a:prstGeom prst="rect">
            <a:avLst/>
          </a:prstGeom>
          <a:ln>
            <a:solidFill>
              <a:schemeClr val="tx1"/>
            </a:solidFill>
          </a:ln>
        </p:spPr>
      </p:pic>
    </p:spTree>
    <p:extLst>
      <p:ext uri="{BB962C8B-B14F-4D97-AF65-F5344CB8AC3E}">
        <p14:creationId xmlns:p14="http://schemas.microsoft.com/office/powerpoint/2010/main" val="547334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Köszönöm a figyelmet!</a:t>
            </a:r>
            <a:endParaRPr lang="en-US" dirty="0"/>
          </a:p>
        </p:txBody>
      </p:sp>
      <p:sp>
        <p:nvSpPr>
          <p:cNvPr id="3" name="Tartalom helye 2"/>
          <p:cNvSpPr>
            <a:spLocks noGrp="1"/>
          </p:cNvSpPr>
          <p:nvPr>
            <p:ph idx="1"/>
          </p:nvPr>
        </p:nvSpPr>
        <p:spPr/>
        <p:txBody>
          <a:bodyPr/>
          <a:lstStyle/>
          <a:p>
            <a:r>
              <a:rPr lang="hu-HU" dirty="0"/>
              <a:t>kérdések?</a:t>
            </a:r>
            <a:endParaRPr lang="en-US" dirty="0"/>
          </a:p>
        </p:txBody>
      </p:sp>
      <p:sp>
        <p:nvSpPr>
          <p:cNvPr id="4" name="Dátum helye 3"/>
          <p:cNvSpPr>
            <a:spLocks noGrp="1"/>
          </p:cNvSpPr>
          <p:nvPr>
            <p:ph type="dt" sz="half" idx="10"/>
          </p:nvPr>
        </p:nvSpPr>
        <p:spPr/>
        <p:txBody>
          <a:bodyPr/>
          <a:lstStyle/>
          <a:p>
            <a:fld id="{2BF85AB2-E072-4841-8235-06FBDC2E49E4}" type="datetime10">
              <a:rPr lang="en-US" smtClean="0"/>
              <a:t>18:24</a:t>
            </a:fld>
            <a:endParaRPr lang="en-US"/>
          </a:p>
        </p:txBody>
      </p:sp>
    </p:spTree>
    <p:extLst>
      <p:ext uri="{BB962C8B-B14F-4D97-AF65-F5344CB8AC3E}">
        <p14:creationId xmlns:p14="http://schemas.microsoft.com/office/powerpoint/2010/main" val="378018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CBD6-EAE7-6DBD-22ED-24646EE1E18D}"/>
            </a:ext>
          </a:extLst>
        </p:cNvPr>
        <p:cNvGrpSpPr/>
        <p:nvPr/>
      </p:nvGrpSpPr>
      <p:grpSpPr>
        <a:xfrm>
          <a:off x="0" y="0"/>
          <a:ext cx="0" cy="0"/>
          <a:chOff x="0" y="0"/>
          <a:chExt cx="0" cy="0"/>
        </a:xfrm>
      </p:grpSpPr>
      <p:pic>
        <p:nvPicPr>
          <p:cNvPr id="5" name="Kép 4">
            <a:extLst>
              <a:ext uri="{FF2B5EF4-FFF2-40B4-BE49-F238E27FC236}">
                <a16:creationId xmlns:a16="http://schemas.microsoft.com/office/drawing/2014/main" id="{ED1D0964-9C84-6A86-74EC-DD7852214221}"/>
              </a:ext>
            </a:extLst>
          </p:cNvPr>
          <p:cNvPicPr>
            <a:picLocks noChangeAspect="1"/>
          </p:cNvPicPr>
          <p:nvPr/>
        </p:nvPicPr>
        <p:blipFill>
          <a:blip r:embed="rId2"/>
          <a:stretch>
            <a:fillRect/>
          </a:stretch>
        </p:blipFill>
        <p:spPr>
          <a:xfrm>
            <a:off x="7863840" y="1422400"/>
            <a:ext cx="4103993" cy="3599483"/>
          </a:xfrm>
          <a:prstGeom prst="rect">
            <a:avLst/>
          </a:prstGeom>
          <a:ln>
            <a:solidFill>
              <a:schemeClr val="tx1"/>
            </a:solidFill>
          </a:ln>
        </p:spPr>
      </p:pic>
      <p:sp>
        <p:nvSpPr>
          <p:cNvPr id="2" name="Cím 1">
            <a:extLst>
              <a:ext uri="{FF2B5EF4-FFF2-40B4-BE49-F238E27FC236}">
                <a16:creationId xmlns:a16="http://schemas.microsoft.com/office/drawing/2014/main" id="{8F0EF327-D874-CC23-C312-F6DE8A2F80E2}"/>
              </a:ext>
            </a:extLst>
          </p:cNvPr>
          <p:cNvSpPr>
            <a:spLocks noGrp="1"/>
          </p:cNvSpPr>
          <p:nvPr>
            <p:ph type="title"/>
          </p:nvPr>
        </p:nvSpPr>
        <p:spPr/>
        <p:txBody>
          <a:bodyPr/>
          <a:lstStyle/>
          <a:p>
            <a:r>
              <a:rPr lang="hu-HU" dirty="0"/>
              <a:t>Nyomtatási elrendezések</a:t>
            </a:r>
          </a:p>
        </p:txBody>
      </p:sp>
      <p:sp>
        <p:nvSpPr>
          <p:cNvPr id="3" name="Tartalom helye 2">
            <a:extLst>
              <a:ext uri="{FF2B5EF4-FFF2-40B4-BE49-F238E27FC236}">
                <a16:creationId xmlns:a16="http://schemas.microsoft.com/office/drawing/2014/main" id="{F01F3A29-E004-1903-BB9E-0CB7A7D32453}"/>
              </a:ext>
            </a:extLst>
          </p:cNvPr>
          <p:cNvSpPr>
            <a:spLocks noGrp="1"/>
          </p:cNvSpPr>
          <p:nvPr>
            <p:ph idx="1"/>
          </p:nvPr>
        </p:nvSpPr>
        <p:spPr>
          <a:xfrm>
            <a:off x="838200" y="1422400"/>
            <a:ext cx="7025640" cy="4754563"/>
          </a:xfrm>
        </p:spPr>
        <p:txBody>
          <a:bodyPr/>
          <a:lstStyle/>
          <a:p>
            <a:r>
              <a:rPr lang="hu-HU" dirty="0"/>
              <a:t>Project &gt; </a:t>
            </a:r>
            <a:r>
              <a:rPr lang="hu-HU" dirty="0" err="1"/>
              <a:t>Layout</a:t>
            </a:r>
            <a:r>
              <a:rPr lang="hu-HU" dirty="0"/>
              <a:t> Manager…</a:t>
            </a:r>
          </a:p>
          <a:p>
            <a:pPr lvl="1"/>
            <a:r>
              <a:rPr lang="hu-HU" dirty="0"/>
              <a:t>megnyithatunk korábban összerakott elrendezéseket</a:t>
            </a:r>
          </a:p>
          <a:p>
            <a:pPr lvl="1"/>
            <a:r>
              <a:rPr lang="hu-HU" dirty="0"/>
              <a:t>létrehozhatunk újat</a:t>
            </a:r>
          </a:p>
          <a:p>
            <a:endParaRPr lang="hu-HU" dirty="0"/>
          </a:p>
          <a:p>
            <a:r>
              <a:rPr lang="hu-HU" dirty="0"/>
              <a:t>DEMO</a:t>
            </a:r>
          </a:p>
          <a:p>
            <a:pPr lvl="1"/>
            <a:r>
              <a:rPr lang="hu-HU" dirty="0"/>
              <a:t>hozzunk létre egy új nyomtatási elrendezést</a:t>
            </a:r>
          </a:p>
        </p:txBody>
      </p:sp>
      <p:sp>
        <p:nvSpPr>
          <p:cNvPr id="4" name="Dátum helye 3">
            <a:extLst>
              <a:ext uri="{FF2B5EF4-FFF2-40B4-BE49-F238E27FC236}">
                <a16:creationId xmlns:a16="http://schemas.microsoft.com/office/drawing/2014/main" id="{D42E81C5-DD7A-7587-C9C0-311F3D753970}"/>
              </a:ext>
            </a:extLst>
          </p:cNvPr>
          <p:cNvSpPr>
            <a:spLocks noGrp="1"/>
          </p:cNvSpPr>
          <p:nvPr>
            <p:ph type="dt" sz="half" idx="10"/>
          </p:nvPr>
        </p:nvSpPr>
        <p:spPr/>
        <p:txBody>
          <a:bodyPr/>
          <a:lstStyle/>
          <a:p>
            <a:fld id="{2BF85AB2-E072-4841-8235-06FBDC2E49E4}" type="datetime10">
              <a:rPr lang="en-US" smtClean="0"/>
              <a:t>18:24</a:t>
            </a:fld>
            <a:endParaRPr lang="en-US"/>
          </a:p>
        </p:txBody>
      </p:sp>
    </p:spTree>
    <p:extLst>
      <p:ext uri="{BB962C8B-B14F-4D97-AF65-F5344CB8AC3E}">
        <p14:creationId xmlns:p14="http://schemas.microsoft.com/office/powerpoint/2010/main" val="100993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D1EA-DD21-000A-E6BB-8062AB978E8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76A26B5-5CC2-0655-CF48-6B88221FEB59}"/>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05442676-8829-AABC-921E-2B11DA4E1FE3}"/>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004C2ABA-C854-4DF2-24C7-C0618359BE45}"/>
              </a:ext>
            </a:extLst>
          </p:cNvPr>
          <p:cNvSpPr>
            <a:spLocks noGrp="1"/>
          </p:cNvSpPr>
          <p:nvPr>
            <p:ph idx="1"/>
          </p:nvPr>
        </p:nvSpPr>
        <p:spPr>
          <a:xfrm>
            <a:off x="838200" y="1422400"/>
            <a:ext cx="4372134" cy="4754563"/>
          </a:xfrm>
        </p:spPr>
        <p:txBody>
          <a:bodyPr/>
          <a:lstStyle/>
          <a:p>
            <a:r>
              <a:rPr lang="hu-HU" dirty="0"/>
              <a:t>új elem hozzáadása</a:t>
            </a:r>
          </a:p>
          <a:p>
            <a:r>
              <a:rPr lang="hu-HU" dirty="0"/>
              <a:t>meglévő elemek áttekintése</a:t>
            </a:r>
          </a:p>
          <a:p>
            <a:r>
              <a:rPr lang="hu-HU" dirty="0"/>
              <a:t>kiválasztott elem </a:t>
            </a:r>
            <a:r>
              <a:rPr lang="hu-HU" dirty="0" err="1"/>
              <a:t>testreszabása</a:t>
            </a:r>
            <a:endParaRPr lang="hu-HU" dirty="0"/>
          </a:p>
          <a:p>
            <a:r>
              <a:rPr lang="hu-HU" dirty="0"/>
              <a:t>navigáció és kijelölés</a:t>
            </a:r>
          </a:p>
          <a:p>
            <a:r>
              <a:rPr lang="hu-HU" dirty="0"/>
              <a:t>exportálás</a:t>
            </a:r>
          </a:p>
          <a:p>
            <a:r>
              <a:rPr lang="hu-HU" dirty="0"/>
              <a:t>elemek igazítása, csoportosítása</a:t>
            </a:r>
          </a:p>
        </p:txBody>
      </p:sp>
      <p:sp>
        <p:nvSpPr>
          <p:cNvPr id="4" name="Dátum helye 3">
            <a:extLst>
              <a:ext uri="{FF2B5EF4-FFF2-40B4-BE49-F238E27FC236}">
                <a16:creationId xmlns:a16="http://schemas.microsoft.com/office/drawing/2014/main" id="{457228F4-FE67-8AD7-6106-C8DC57B921F7}"/>
              </a:ext>
            </a:extLst>
          </p:cNvPr>
          <p:cNvSpPr>
            <a:spLocks noGrp="1"/>
          </p:cNvSpPr>
          <p:nvPr>
            <p:ph type="dt" sz="half" idx="10"/>
          </p:nvPr>
        </p:nvSpPr>
        <p:spPr/>
        <p:txBody>
          <a:bodyPr/>
          <a:lstStyle/>
          <a:p>
            <a:fld id="{2BF85AB2-E072-4841-8235-06FBDC2E49E4}" type="datetime10">
              <a:rPr lang="en-US" smtClean="0"/>
              <a:t>18:24</a:t>
            </a:fld>
            <a:endParaRPr lang="en-US"/>
          </a:p>
        </p:txBody>
      </p:sp>
    </p:spTree>
    <p:extLst>
      <p:ext uri="{BB962C8B-B14F-4D97-AF65-F5344CB8AC3E}">
        <p14:creationId xmlns:p14="http://schemas.microsoft.com/office/powerpoint/2010/main" val="261534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17AE6-55F8-1B2B-34EC-8ABC61828D5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04AA07A-1589-3AC3-CD90-1E36D334851B}"/>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F31B858D-20D9-8B0E-A952-E702EC2878AC}"/>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B1BFC244-1A0C-D750-5847-C5DB9AB37DC1}"/>
              </a:ext>
            </a:extLst>
          </p:cNvPr>
          <p:cNvSpPr>
            <a:spLocks noGrp="1"/>
          </p:cNvSpPr>
          <p:nvPr>
            <p:ph idx="1"/>
          </p:nvPr>
        </p:nvSpPr>
        <p:spPr>
          <a:xfrm>
            <a:off x="838200" y="1422400"/>
            <a:ext cx="4372134" cy="4754563"/>
          </a:xfrm>
        </p:spPr>
        <p:txBody>
          <a:bodyPr/>
          <a:lstStyle/>
          <a:p>
            <a:r>
              <a:rPr lang="hu-HU" dirty="0">
                <a:solidFill>
                  <a:srgbClr val="FF0000"/>
                </a:solidFill>
              </a:rPr>
              <a:t>új elem hozzáadása</a:t>
            </a:r>
          </a:p>
          <a:p>
            <a:r>
              <a:rPr lang="hu-HU" dirty="0"/>
              <a:t>meglévő elemek áttekintése</a:t>
            </a:r>
          </a:p>
          <a:p>
            <a:r>
              <a:rPr lang="hu-HU" dirty="0"/>
              <a:t>kiválasztott elem </a:t>
            </a:r>
            <a:r>
              <a:rPr lang="hu-HU" dirty="0" err="1"/>
              <a:t>testreszabása</a:t>
            </a:r>
            <a:endParaRPr lang="hu-HU" dirty="0"/>
          </a:p>
          <a:p>
            <a:r>
              <a:rPr lang="hu-HU" dirty="0"/>
              <a:t>navigáció és kijelölés</a:t>
            </a:r>
          </a:p>
          <a:p>
            <a:r>
              <a:rPr lang="hu-HU" dirty="0"/>
              <a:t>exportálás</a:t>
            </a:r>
          </a:p>
          <a:p>
            <a:r>
              <a:rPr lang="hu-HU" dirty="0"/>
              <a:t>elemek igazítása, csoportosítása</a:t>
            </a:r>
          </a:p>
        </p:txBody>
      </p:sp>
      <p:sp>
        <p:nvSpPr>
          <p:cNvPr id="4" name="Dátum helye 3">
            <a:extLst>
              <a:ext uri="{FF2B5EF4-FFF2-40B4-BE49-F238E27FC236}">
                <a16:creationId xmlns:a16="http://schemas.microsoft.com/office/drawing/2014/main" id="{79C7D434-5879-2668-DF7A-34C362651678}"/>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AA278B2A-397B-0BD2-E611-C51268189E85}"/>
              </a:ext>
            </a:extLst>
          </p:cNvPr>
          <p:cNvSpPr/>
          <p:nvPr/>
        </p:nvSpPr>
        <p:spPr>
          <a:xfrm flipH="1" flipV="1">
            <a:off x="5210334" y="3154802"/>
            <a:ext cx="214614" cy="26120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7418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0254-0C55-8B2C-75DD-354C51327D8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85DFB69-F72F-7DAD-5C27-E4C42E6F638A}"/>
              </a:ext>
            </a:extLst>
          </p:cNvPr>
          <p:cNvPicPr>
            <a:picLocks noChangeAspect="1"/>
          </p:cNvPicPr>
          <p:nvPr/>
        </p:nvPicPr>
        <p:blipFill>
          <a:blip r:embed="rId2"/>
          <a:stretch>
            <a:fillRect/>
          </a:stretch>
        </p:blipFill>
        <p:spPr>
          <a:xfrm>
            <a:off x="5210334" y="1422399"/>
            <a:ext cx="6769464" cy="4637394"/>
          </a:xfrm>
          <a:prstGeom prst="rect">
            <a:avLst/>
          </a:prstGeom>
          <a:ln>
            <a:solidFill>
              <a:schemeClr val="tx1"/>
            </a:solidFill>
          </a:ln>
        </p:spPr>
      </p:pic>
      <p:sp>
        <p:nvSpPr>
          <p:cNvPr id="2" name="Cím 1">
            <a:extLst>
              <a:ext uri="{FF2B5EF4-FFF2-40B4-BE49-F238E27FC236}">
                <a16:creationId xmlns:a16="http://schemas.microsoft.com/office/drawing/2014/main" id="{4960AB7C-F0E4-F7E3-979B-1977A93FA243}"/>
              </a:ext>
            </a:extLst>
          </p:cNvPr>
          <p:cNvSpPr>
            <a:spLocks noGrp="1"/>
          </p:cNvSpPr>
          <p:nvPr>
            <p:ph type="title"/>
          </p:nvPr>
        </p:nvSpPr>
        <p:spPr/>
        <p:txBody>
          <a:bodyPr/>
          <a:lstStyle/>
          <a:p>
            <a:r>
              <a:rPr lang="hu-HU" dirty="0"/>
              <a:t>Térképszerkesztő felület</a:t>
            </a:r>
          </a:p>
        </p:txBody>
      </p:sp>
      <p:sp>
        <p:nvSpPr>
          <p:cNvPr id="3" name="Tartalom helye 2">
            <a:extLst>
              <a:ext uri="{FF2B5EF4-FFF2-40B4-BE49-F238E27FC236}">
                <a16:creationId xmlns:a16="http://schemas.microsoft.com/office/drawing/2014/main" id="{DBF0B062-3859-F823-85FD-222A7F17283E}"/>
              </a:ext>
            </a:extLst>
          </p:cNvPr>
          <p:cNvSpPr>
            <a:spLocks noGrp="1"/>
          </p:cNvSpPr>
          <p:nvPr>
            <p:ph idx="1"/>
          </p:nvPr>
        </p:nvSpPr>
        <p:spPr>
          <a:xfrm>
            <a:off x="838200" y="1422400"/>
            <a:ext cx="4372130" cy="4754563"/>
          </a:xfrm>
        </p:spPr>
        <p:txBody>
          <a:bodyPr/>
          <a:lstStyle/>
          <a:p>
            <a:r>
              <a:rPr lang="hu-HU" dirty="0"/>
              <a:t>új elem hozzáadása</a:t>
            </a:r>
          </a:p>
          <a:p>
            <a:r>
              <a:rPr lang="hu-HU" dirty="0">
                <a:solidFill>
                  <a:srgbClr val="FF0000"/>
                </a:solidFill>
              </a:rPr>
              <a:t>meglévő elemek áttekintése</a:t>
            </a:r>
          </a:p>
          <a:p>
            <a:r>
              <a:rPr lang="hu-HU" dirty="0"/>
              <a:t>kiválasztott elem </a:t>
            </a:r>
            <a:r>
              <a:rPr lang="hu-HU" dirty="0" err="1"/>
              <a:t>testreszabása</a:t>
            </a:r>
            <a:endParaRPr lang="hu-HU" dirty="0"/>
          </a:p>
          <a:p>
            <a:r>
              <a:rPr lang="hu-HU" dirty="0"/>
              <a:t>navigáció és kijelölés</a:t>
            </a:r>
          </a:p>
          <a:p>
            <a:r>
              <a:rPr lang="hu-HU" dirty="0"/>
              <a:t>exportálás</a:t>
            </a:r>
          </a:p>
          <a:p>
            <a:r>
              <a:rPr lang="hu-HU" dirty="0"/>
              <a:t>elemek igazítása, csoportosítása</a:t>
            </a:r>
          </a:p>
        </p:txBody>
      </p:sp>
      <p:sp>
        <p:nvSpPr>
          <p:cNvPr id="4" name="Dátum helye 3">
            <a:extLst>
              <a:ext uri="{FF2B5EF4-FFF2-40B4-BE49-F238E27FC236}">
                <a16:creationId xmlns:a16="http://schemas.microsoft.com/office/drawing/2014/main" id="{0603A7D2-D396-B51D-D96B-351620350B4C}"/>
              </a:ext>
            </a:extLst>
          </p:cNvPr>
          <p:cNvSpPr>
            <a:spLocks noGrp="1"/>
          </p:cNvSpPr>
          <p:nvPr>
            <p:ph type="dt" sz="half" idx="10"/>
          </p:nvPr>
        </p:nvSpPr>
        <p:spPr/>
        <p:txBody>
          <a:bodyPr/>
          <a:lstStyle/>
          <a:p>
            <a:fld id="{2BF85AB2-E072-4841-8235-06FBDC2E49E4}" type="datetime10">
              <a:rPr lang="en-US" smtClean="0"/>
              <a:t>18:24</a:t>
            </a:fld>
            <a:endParaRPr lang="en-US"/>
          </a:p>
        </p:txBody>
      </p:sp>
      <p:sp>
        <p:nvSpPr>
          <p:cNvPr id="5" name="Téglalap 4">
            <a:extLst>
              <a:ext uri="{FF2B5EF4-FFF2-40B4-BE49-F238E27FC236}">
                <a16:creationId xmlns:a16="http://schemas.microsoft.com/office/drawing/2014/main" id="{4AF0C680-B519-E6AF-A7F1-F7BA35E734BE}"/>
              </a:ext>
            </a:extLst>
          </p:cNvPr>
          <p:cNvSpPr/>
          <p:nvPr/>
        </p:nvSpPr>
        <p:spPr>
          <a:xfrm flipH="1">
            <a:off x="9865359" y="2346960"/>
            <a:ext cx="2114434" cy="16249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000943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13737</TotalTime>
  <Words>2343</Words>
  <Application>Microsoft Office PowerPoint</Application>
  <PresentationFormat>Szélesvásznú</PresentationFormat>
  <Paragraphs>561</Paragraphs>
  <Slides>57</Slides>
  <Notes>17</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57</vt:i4>
      </vt:variant>
    </vt:vector>
  </HeadingPairs>
  <TitlesOfParts>
    <vt:vector size="62" baseType="lpstr">
      <vt:lpstr>Arial</vt:lpstr>
      <vt:lpstr>Arial Narrow</vt:lpstr>
      <vt:lpstr>Calibri</vt:lpstr>
      <vt:lpstr>Courier New</vt:lpstr>
      <vt:lpstr>Office-téma</vt:lpstr>
      <vt:lpstr>Térképkészítés</vt:lpstr>
      <vt:lpstr>Nyomtatási elrendezés, térképszerkesztő felület</vt:lpstr>
      <vt:lpstr>Nyomtatási elrendezések</vt:lpstr>
      <vt:lpstr>Nyomtatási elrendezések</vt:lpstr>
      <vt:lpstr>Nyomtatási elrendezések</vt:lpstr>
      <vt:lpstr>Nyomtatási elrendezések</vt:lpstr>
      <vt:lpstr>Térképszerkesztő felület</vt:lpstr>
      <vt:lpstr>Térképszerkesztő felület</vt:lpstr>
      <vt:lpstr>Térképszerkesztő felület</vt:lpstr>
      <vt:lpstr>Térképszerkesztő felület</vt:lpstr>
      <vt:lpstr>Térképszerkesztő felület</vt:lpstr>
      <vt:lpstr>Térképszerkesztő felület</vt:lpstr>
      <vt:lpstr>Térképszerkesztő felület</vt:lpstr>
      <vt:lpstr>Térképszerkesztő felület</vt:lpstr>
      <vt:lpstr>Térképszerkesztő felület</vt:lpstr>
      <vt:lpstr>Térkép exportálása</vt:lpstr>
      <vt:lpstr>Térkép exportálása</vt:lpstr>
      <vt:lpstr>Térkép exportálása</vt:lpstr>
      <vt:lpstr>Térkép exportálása</vt:lpstr>
      <vt:lpstr>Nyomtatási elrendezés mentése</vt:lpstr>
      <vt:lpstr>Térképi elrendezés elemei</vt:lpstr>
      <vt:lpstr>Térképi elrendezés elemei</vt:lpstr>
      <vt:lpstr>Térképi elrendezés elemei</vt:lpstr>
      <vt:lpstr>Északjel, léptékrúd</vt:lpstr>
      <vt:lpstr>Északjel, léptékrúd</vt:lpstr>
      <vt:lpstr>Északjel, léptékrúd</vt:lpstr>
      <vt:lpstr>Térkép</vt:lpstr>
      <vt:lpstr>Térkép</vt:lpstr>
      <vt:lpstr>Térkép</vt:lpstr>
      <vt:lpstr>Térkép</vt:lpstr>
      <vt:lpstr>Térkép</vt:lpstr>
      <vt:lpstr>Térkép</vt:lpstr>
      <vt:lpstr>Térkép</vt:lpstr>
      <vt:lpstr>Térkép</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 – rácsháló, keret és koordináta-feliratok</vt:lpstr>
      <vt:lpstr>Térkép</vt:lpstr>
      <vt:lpstr>Betéttérkép hozzáadása</vt:lpstr>
      <vt:lpstr>Betéttérkép hozzáadása</vt:lpstr>
      <vt:lpstr>Betéttérkép hozzáadása</vt:lpstr>
      <vt:lpstr>Betéttérkép hozzáadása</vt:lpstr>
      <vt:lpstr>Betéttérkép hozzáadása</vt:lpstr>
      <vt:lpstr>Ábrázolt terület jelölése téglalappal</vt:lpstr>
      <vt:lpstr>Méretarányfüggő megjelenítés</vt:lpstr>
      <vt:lpstr>Jelmagyarázat</vt:lpstr>
      <vt:lpstr>Jelmagyarázat</vt:lpstr>
      <vt:lpstr>Egyéb elemek hozzáadása</vt:lpstr>
      <vt:lpstr>Egyéb elemek hozzáadása</vt:lpstr>
      <vt:lpstr>Köszönöm a figyelmet!</vt:lpstr>
    </vt:vector>
  </TitlesOfParts>
  <Company>MTA ÖK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Ismerkedés, tematika, követelmény</dc:title>
  <dc:creator>BFÁkos</dc:creator>
  <cp:lastModifiedBy>BFÁkos</cp:lastModifiedBy>
  <cp:revision>414</cp:revision>
  <dcterms:created xsi:type="dcterms:W3CDTF">2021-09-14T06:27:21Z</dcterms:created>
  <dcterms:modified xsi:type="dcterms:W3CDTF">2026-03-11T17:26:24Z</dcterms:modified>
</cp:coreProperties>
</file>